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11"/>
  </p:notesMasterIdLst>
  <p:sldIdLst>
    <p:sldId id="256" r:id="rId3"/>
    <p:sldId id="258" r:id="rId4"/>
    <p:sldId id="352" r:id="rId5"/>
    <p:sldId id="351" r:id="rId6"/>
    <p:sldId id="353" r:id="rId7"/>
    <p:sldId id="553" r:id="rId8"/>
    <p:sldId id="345" r:id="rId9"/>
    <p:sldId id="34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B4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B79547-F989-4447-ADE2-C1CF5A124AE7}" v="1" dt="2021-11-17T23:01:20.5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816" y="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4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e, Allan" userId="86b9cd18-943b-4a17-b819-9ee55ebf0154" providerId="ADAL" clId="{3DB79547-F989-4447-ADE2-C1CF5A124AE7}"/>
    <pc:docChg chg="modSld">
      <pc:chgData name="Dale, Allan" userId="86b9cd18-943b-4a17-b819-9ee55ebf0154" providerId="ADAL" clId="{3DB79547-F989-4447-ADE2-C1CF5A124AE7}" dt="2021-11-17T23:03:44.367" v="41" actId="113"/>
      <pc:docMkLst>
        <pc:docMk/>
      </pc:docMkLst>
      <pc:sldChg chg="addSp modSp mod">
        <pc:chgData name="Dale, Allan" userId="86b9cd18-943b-4a17-b819-9ee55ebf0154" providerId="ADAL" clId="{3DB79547-F989-4447-ADE2-C1CF5A124AE7}" dt="2021-11-17T23:01:47.954" v="6" actId="1076"/>
        <pc:sldMkLst>
          <pc:docMk/>
          <pc:sldMk cId="2293174996" sldId="256"/>
        </pc:sldMkLst>
        <pc:spChg chg="mod">
          <ac:chgData name="Dale, Allan" userId="86b9cd18-943b-4a17-b819-9ee55ebf0154" providerId="ADAL" clId="{3DB79547-F989-4447-ADE2-C1CF5A124AE7}" dt="2021-11-17T23:01:40.163" v="5" actId="1076"/>
          <ac:spMkLst>
            <pc:docMk/>
            <pc:sldMk cId="2293174996" sldId="256"/>
            <ac:spMk id="2" creationId="{00000000-0000-0000-0000-000000000000}"/>
          </ac:spMkLst>
        </pc:spChg>
        <pc:picChg chg="add mod">
          <ac:chgData name="Dale, Allan" userId="86b9cd18-943b-4a17-b819-9ee55ebf0154" providerId="ADAL" clId="{3DB79547-F989-4447-ADE2-C1CF5A124AE7}" dt="2021-11-17T23:01:27.303" v="4" actId="14100"/>
          <ac:picMkLst>
            <pc:docMk/>
            <pc:sldMk cId="2293174996" sldId="256"/>
            <ac:picMk id="11" creationId="{6355AF19-A439-4E45-B644-DA18750A149C}"/>
          </ac:picMkLst>
        </pc:picChg>
        <pc:picChg chg="mod">
          <ac:chgData name="Dale, Allan" userId="86b9cd18-943b-4a17-b819-9ee55ebf0154" providerId="ADAL" clId="{3DB79547-F989-4447-ADE2-C1CF5A124AE7}" dt="2021-11-17T23:01:47.954" v="6" actId="1076"/>
          <ac:picMkLst>
            <pc:docMk/>
            <pc:sldMk cId="2293174996" sldId="256"/>
            <ac:picMk id="12" creationId="{00000000-0000-0000-0000-000000000000}"/>
          </ac:picMkLst>
        </pc:picChg>
      </pc:sldChg>
      <pc:sldChg chg="modSp mod">
        <pc:chgData name="Dale, Allan" userId="86b9cd18-943b-4a17-b819-9ee55ebf0154" providerId="ADAL" clId="{3DB79547-F989-4447-ADE2-C1CF5A124AE7}" dt="2021-11-17T23:02:03.800" v="29" actId="6549"/>
        <pc:sldMkLst>
          <pc:docMk/>
          <pc:sldMk cId="2047373761" sldId="258"/>
        </pc:sldMkLst>
        <pc:spChg chg="mod">
          <ac:chgData name="Dale, Allan" userId="86b9cd18-943b-4a17-b819-9ee55ebf0154" providerId="ADAL" clId="{3DB79547-F989-4447-ADE2-C1CF5A124AE7}" dt="2021-11-17T23:02:03.800" v="29" actId="6549"/>
          <ac:spMkLst>
            <pc:docMk/>
            <pc:sldMk cId="2047373761" sldId="258"/>
            <ac:spMk id="5" creationId="{00000000-0000-0000-0000-000000000000}"/>
          </ac:spMkLst>
        </pc:spChg>
      </pc:sldChg>
      <pc:sldChg chg="modSp mod">
        <pc:chgData name="Dale, Allan" userId="86b9cd18-943b-4a17-b819-9ee55ebf0154" providerId="ADAL" clId="{3DB79547-F989-4447-ADE2-C1CF5A124AE7}" dt="2021-11-17T23:03:44.367" v="41" actId="113"/>
        <pc:sldMkLst>
          <pc:docMk/>
          <pc:sldMk cId="2606805935" sldId="353"/>
        </pc:sldMkLst>
        <pc:spChg chg="mod">
          <ac:chgData name="Dale, Allan" userId="86b9cd18-943b-4a17-b819-9ee55ebf0154" providerId="ADAL" clId="{3DB79547-F989-4447-ADE2-C1CF5A124AE7}" dt="2021-11-17T23:03:44.367" v="41" actId="113"/>
          <ac:spMkLst>
            <pc:docMk/>
            <pc:sldMk cId="2606805935" sldId="353"/>
            <ac:spMk id="4" creationId="{00000000-0000-0000-0000-000000000000}"/>
          </ac:spMkLst>
        </pc:spChg>
        <pc:picChg chg="mod">
          <ac:chgData name="Dale, Allan" userId="86b9cd18-943b-4a17-b819-9ee55ebf0154" providerId="ADAL" clId="{3DB79547-F989-4447-ADE2-C1CF5A124AE7}" dt="2021-11-17T23:03:02.167" v="32" actId="14100"/>
          <ac:picMkLst>
            <pc:docMk/>
            <pc:sldMk cId="2606805935" sldId="353"/>
            <ac:picMk id="5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91626-ED6C-48DF-9EEF-2310D739B2DE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7A4CA-F726-417C-9894-13BA722263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6604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51B3-1CE3-4201-9EFA-74DE4A4B65EB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6CB2-8739-4A5A-8540-502569322654}" type="slidenum">
              <a:rPr lang="en-AU" smtClean="0"/>
              <a:t>‹#›</a:t>
            </a:fld>
            <a:endParaRPr lang="en-AU"/>
          </a:p>
        </p:txBody>
      </p:sp>
      <p:sp>
        <p:nvSpPr>
          <p:cNvPr id="8" name="Rectangle 7"/>
          <p:cNvSpPr/>
          <p:nvPr userDrawn="1"/>
        </p:nvSpPr>
        <p:spPr>
          <a:xfrm>
            <a:off x="0" y="5510396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13499" y="5594358"/>
            <a:ext cx="1625679" cy="914120"/>
          </a:xfrm>
          <a:prstGeom prst="rect">
            <a:avLst/>
          </a:prstGeom>
        </p:spPr>
      </p:pic>
      <p:pic>
        <p:nvPicPr>
          <p:cNvPr id="10" name="Picture 2" descr="JCU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86" y="5605271"/>
            <a:ext cx="1825625" cy="95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1405" y="5605271"/>
            <a:ext cx="1002227" cy="115785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03" y="5568854"/>
            <a:ext cx="1194269" cy="11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24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51B3-1CE3-4201-9EFA-74DE4A4B65EB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6CB2-8739-4A5A-8540-502569322654}" type="slidenum">
              <a:rPr lang="en-AU" smtClean="0"/>
              <a:t>‹#›</a:t>
            </a:fld>
            <a:endParaRPr lang="en-AU"/>
          </a:p>
        </p:txBody>
      </p:sp>
      <p:sp>
        <p:nvSpPr>
          <p:cNvPr id="8" name="Rectangle 7"/>
          <p:cNvSpPr/>
          <p:nvPr userDrawn="1"/>
        </p:nvSpPr>
        <p:spPr>
          <a:xfrm>
            <a:off x="0" y="5510396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13499" y="5594358"/>
            <a:ext cx="1625679" cy="914120"/>
          </a:xfrm>
          <a:prstGeom prst="rect">
            <a:avLst/>
          </a:prstGeom>
        </p:spPr>
      </p:pic>
      <p:pic>
        <p:nvPicPr>
          <p:cNvPr id="10" name="Picture 2" descr="JCU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86" y="5605271"/>
            <a:ext cx="1825625" cy="95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1405" y="5605271"/>
            <a:ext cx="1002227" cy="115785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03" y="5568854"/>
            <a:ext cx="1194269" cy="11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849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51B3-1CE3-4201-9EFA-74DE4A4B65EB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6CB2-8739-4A5A-8540-50256932265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Rectangle 6"/>
          <p:cNvSpPr/>
          <p:nvPr userDrawn="1"/>
        </p:nvSpPr>
        <p:spPr>
          <a:xfrm>
            <a:off x="0" y="5510396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13499" y="5594358"/>
            <a:ext cx="1625679" cy="914120"/>
          </a:xfrm>
          <a:prstGeom prst="rect">
            <a:avLst/>
          </a:prstGeom>
        </p:spPr>
      </p:pic>
      <p:pic>
        <p:nvPicPr>
          <p:cNvPr id="9" name="Picture 2" descr="JCU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86" y="5605271"/>
            <a:ext cx="1825625" cy="95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1405" y="5605271"/>
            <a:ext cx="1002227" cy="115785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03" y="5568854"/>
            <a:ext cx="1194269" cy="11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517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51B3-1CE3-4201-9EFA-74DE4A4B65EB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6CB2-8739-4A5A-8540-50256932265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Rectangle 6"/>
          <p:cNvSpPr/>
          <p:nvPr userDrawn="1"/>
        </p:nvSpPr>
        <p:spPr>
          <a:xfrm>
            <a:off x="0" y="5510396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13499" y="5594358"/>
            <a:ext cx="1625679" cy="914120"/>
          </a:xfrm>
          <a:prstGeom prst="rect">
            <a:avLst/>
          </a:prstGeom>
        </p:spPr>
      </p:pic>
      <p:pic>
        <p:nvPicPr>
          <p:cNvPr id="9" name="Picture 2" descr="JCU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86" y="5605271"/>
            <a:ext cx="1825625" cy="95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1405" y="5605271"/>
            <a:ext cx="1002227" cy="115785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03" y="5568854"/>
            <a:ext cx="1194269" cy="11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7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n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bIns="0" anchor="b" anchorCtr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tIns="0" bIns="0" anchor="b" anchorCtr="0"/>
          <a:lstStyle>
            <a:lvl1pPr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algn="r"/>
            <a:fld id="{8CDA3F90-E9DA-7D43-A7F4-8BD50FBEA918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5510396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13499" y="5594358"/>
            <a:ext cx="1625679" cy="914120"/>
          </a:xfrm>
          <a:prstGeom prst="rect">
            <a:avLst/>
          </a:prstGeom>
        </p:spPr>
      </p:pic>
      <p:pic>
        <p:nvPicPr>
          <p:cNvPr id="9" name="Picture 2" descr="JCU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86" y="5605271"/>
            <a:ext cx="1825625" cy="95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1405" y="5605271"/>
            <a:ext cx="1002227" cy="115785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03" y="5568854"/>
            <a:ext cx="1194269" cy="11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354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1E3C-36E2-4A31-BDFD-135C7C32C049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06E-F042-4468-9028-2B07C91E22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1889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1E3C-36E2-4A31-BDFD-135C7C32C049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06E-F042-4468-9028-2B07C91E22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0298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1E3C-36E2-4A31-BDFD-135C7C32C049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06E-F042-4468-9028-2B07C91E22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6456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1E3C-36E2-4A31-BDFD-135C7C32C049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06E-F042-4468-9028-2B07C91E22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3926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1E3C-36E2-4A31-BDFD-135C7C32C049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06E-F042-4468-9028-2B07C91E22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2840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1E3C-36E2-4A31-BDFD-135C7C32C049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06E-F042-4468-9028-2B07C91E22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7794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51B3-1CE3-4201-9EFA-74DE4A4B65EB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6CB2-8739-4A5A-8540-502569322654}" type="slidenum">
              <a:rPr lang="en-AU" smtClean="0"/>
              <a:t>‹#›</a:t>
            </a:fld>
            <a:endParaRPr lang="en-AU"/>
          </a:p>
        </p:txBody>
      </p:sp>
      <p:sp>
        <p:nvSpPr>
          <p:cNvPr id="8" name="Rectangle 7"/>
          <p:cNvSpPr/>
          <p:nvPr userDrawn="1"/>
        </p:nvSpPr>
        <p:spPr>
          <a:xfrm>
            <a:off x="0" y="5510396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13499" y="5594358"/>
            <a:ext cx="1625679" cy="914120"/>
          </a:xfrm>
          <a:prstGeom prst="rect">
            <a:avLst/>
          </a:prstGeom>
        </p:spPr>
      </p:pic>
      <p:pic>
        <p:nvPicPr>
          <p:cNvPr id="10" name="Picture 2" descr="JCU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86" y="5605271"/>
            <a:ext cx="1825625" cy="95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1405" y="5605271"/>
            <a:ext cx="1002227" cy="115785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03" y="5568854"/>
            <a:ext cx="1194269" cy="11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036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1E3C-36E2-4A31-BDFD-135C7C32C049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06E-F042-4468-9028-2B07C91E22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06892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1E3C-36E2-4A31-BDFD-135C7C32C049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06E-F042-4468-9028-2B07C91E22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51655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1E3C-36E2-4A31-BDFD-135C7C32C049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06E-F042-4468-9028-2B07C91E22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82656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1E3C-36E2-4A31-BDFD-135C7C32C049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06E-F042-4468-9028-2B07C91E22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09621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1E3C-36E2-4A31-BDFD-135C7C32C049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2406E-F042-4468-9028-2B07C91E22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270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51B3-1CE3-4201-9EFA-74DE4A4B65EB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6CB2-8739-4A5A-8540-50256932265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Rectangle 6"/>
          <p:cNvSpPr/>
          <p:nvPr userDrawn="1"/>
        </p:nvSpPr>
        <p:spPr>
          <a:xfrm>
            <a:off x="0" y="5510396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13499" y="5594358"/>
            <a:ext cx="1625679" cy="914120"/>
          </a:xfrm>
          <a:prstGeom prst="rect">
            <a:avLst/>
          </a:prstGeom>
        </p:spPr>
      </p:pic>
      <p:pic>
        <p:nvPicPr>
          <p:cNvPr id="9" name="Picture 2" descr="JCU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86" y="5605271"/>
            <a:ext cx="1825625" cy="95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1405" y="5605271"/>
            <a:ext cx="1002227" cy="115785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03" y="5568854"/>
            <a:ext cx="1194269" cy="11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28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51B3-1CE3-4201-9EFA-74DE4A4B65EB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6CB2-8739-4A5A-8540-502569322654}" type="slidenum">
              <a:rPr lang="en-AU" smtClean="0"/>
              <a:t>‹#›</a:t>
            </a:fld>
            <a:endParaRPr lang="en-AU"/>
          </a:p>
        </p:txBody>
      </p:sp>
      <p:sp>
        <p:nvSpPr>
          <p:cNvPr id="8" name="Rectangle 7"/>
          <p:cNvSpPr/>
          <p:nvPr userDrawn="1"/>
        </p:nvSpPr>
        <p:spPr>
          <a:xfrm>
            <a:off x="0" y="5510396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13499" y="5594358"/>
            <a:ext cx="1625679" cy="914120"/>
          </a:xfrm>
          <a:prstGeom prst="rect">
            <a:avLst/>
          </a:prstGeom>
        </p:spPr>
      </p:pic>
      <p:pic>
        <p:nvPicPr>
          <p:cNvPr id="10" name="Picture 2" descr="JCU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86" y="5605271"/>
            <a:ext cx="1825625" cy="95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1405" y="5605271"/>
            <a:ext cx="1002227" cy="115785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03" y="5568854"/>
            <a:ext cx="1194269" cy="11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78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51B3-1CE3-4201-9EFA-74DE4A4B65EB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6CB2-8739-4A5A-8540-502569322654}" type="slidenum">
              <a:rPr lang="en-AU" smtClean="0"/>
              <a:t>‹#›</a:t>
            </a:fld>
            <a:endParaRPr lang="en-AU"/>
          </a:p>
        </p:txBody>
      </p:sp>
      <p:sp>
        <p:nvSpPr>
          <p:cNvPr id="9" name="Rectangle 8"/>
          <p:cNvSpPr/>
          <p:nvPr userDrawn="1"/>
        </p:nvSpPr>
        <p:spPr>
          <a:xfrm>
            <a:off x="0" y="5510396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13499" y="5594358"/>
            <a:ext cx="1625679" cy="914120"/>
          </a:xfrm>
          <a:prstGeom prst="rect">
            <a:avLst/>
          </a:prstGeom>
        </p:spPr>
      </p:pic>
      <p:pic>
        <p:nvPicPr>
          <p:cNvPr id="11" name="Picture 2" descr="JCU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86" y="5605271"/>
            <a:ext cx="1825625" cy="95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1405" y="5605271"/>
            <a:ext cx="1002227" cy="115785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03" y="5568854"/>
            <a:ext cx="1194269" cy="11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384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51B3-1CE3-4201-9EFA-74DE4A4B65EB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6CB2-8739-4A5A-8540-502569322654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Rectangle 9"/>
          <p:cNvSpPr/>
          <p:nvPr userDrawn="1"/>
        </p:nvSpPr>
        <p:spPr>
          <a:xfrm>
            <a:off x="0" y="5510396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13499" y="5594358"/>
            <a:ext cx="1625679" cy="914120"/>
          </a:xfrm>
          <a:prstGeom prst="rect">
            <a:avLst/>
          </a:prstGeom>
        </p:spPr>
      </p:pic>
      <p:pic>
        <p:nvPicPr>
          <p:cNvPr id="12" name="Picture 2" descr="JCU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86" y="5605271"/>
            <a:ext cx="1825625" cy="95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1405" y="5605271"/>
            <a:ext cx="1002227" cy="115785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03" y="5568854"/>
            <a:ext cx="1194269" cy="11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57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51B3-1CE3-4201-9EFA-74DE4A4B65EB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6CB2-8739-4A5A-8540-50256932265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Rectangle 6"/>
          <p:cNvSpPr/>
          <p:nvPr userDrawn="1"/>
        </p:nvSpPr>
        <p:spPr>
          <a:xfrm>
            <a:off x="0" y="5510396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13499" y="5594358"/>
            <a:ext cx="1625679" cy="914120"/>
          </a:xfrm>
          <a:prstGeom prst="rect">
            <a:avLst/>
          </a:prstGeom>
        </p:spPr>
      </p:pic>
      <p:pic>
        <p:nvPicPr>
          <p:cNvPr id="9" name="Picture 2" descr="JCU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86" y="5605271"/>
            <a:ext cx="1825625" cy="95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1405" y="5605271"/>
            <a:ext cx="1002227" cy="115785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03" y="5568854"/>
            <a:ext cx="1194269" cy="11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82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51B3-1CE3-4201-9EFA-74DE4A4B65EB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6CB2-8739-4A5A-8540-502569322654}" type="slidenum">
              <a:rPr lang="en-AU" smtClean="0"/>
              <a:t>‹#›</a:t>
            </a:fld>
            <a:endParaRPr lang="en-AU"/>
          </a:p>
        </p:txBody>
      </p:sp>
      <p:sp>
        <p:nvSpPr>
          <p:cNvPr id="5" name="Rectangle 4"/>
          <p:cNvSpPr/>
          <p:nvPr userDrawn="1"/>
        </p:nvSpPr>
        <p:spPr>
          <a:xfrm>
            <a:off x="0" y="5510396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13499" y="5594358"/>
            <a:ext cx="1625679" cy="914120"/>
          </a:xfrm>
          <a:prstGeom prst="rect">
            <a:avLst/>
          </a:prstGeom>
        </p:spPr>
      </p:pic>
      <p:pic>
        <p:nvPicPr>
          <p:cNvPr id="7" name="Picture 2" descr="JCU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86" y="5605271"/>
            <a:ext cx="1825625" cy="95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1405" y="5605271"/>
            <a:ext cx="1002227" cy="115785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03" y="5568854"/>
            <a:ext cx="1194269" cy="11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69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251B3-1CE3-4201-9EFA-74DE4A4B65EB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E6CB2-8739-4A5A-8540-502569322654}" type="slidenum">
              <a:rPr lang="en-AU" smtClean="0"/>
              <a:t>‹#›</a:t>
            </a:fld>
            <a:endParaRPr lang="en-AU"/>
          </a:p>
        </p:txBody>
      </p:sp>
      <p:sp>
        <p:nvSpPr>
          <p:cNvPr id="8" name="Rectangle 7"/>
          <p:cNvSpPr/>
          <p:nvPr userDrawn="1"/>
        </p:nvSpPr>
        <p:spPr>
          <a:xfrm>
            <a:off x="0" y="5510396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13499" y="5594358"/>
            <a:ext cx="1625679" cy="914120"/>
          </a:xfrm>
          <a:prstGeom prst="rect">
            <a:avLst/>
          </a:prstGeom>
        </p:spPr>
      </p:pic>
      <p:pic>
        <p:nvPicPr>
          <p:cNvPr id="10" name="Picture 2" descr="JCU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86" y="5605271"/>
            <a:ext cx="1825625" cy="95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1405" y="5605271"/>
            <a:ext cx="1002227" cy="115785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03" y="5568854"/>
            <a:ext cx="1194269" cy="119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40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251B3-1CE3-4201-9EFA-74DE4A4B65EB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E6CB2-8739-4A5A-8540-50256932265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Rectangle 6"/>
          <p:cNvSpPr/>
          <p:nvPr userDrawn="1"/>
        </p:nvSpPr>
        <p:spPr>
          <a:xfrm>
            <a:off x="0" y="2"/>
            <a:ext cx="12192000" cy="43199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5510396"/>
            <a:ext cx="12192000" cy="4571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913499" y="5594358"/>
            <a:ext cx="1625679" cy="914120"/>
          </a:xfrm>
          <a:prstGeom prst="rect">
            <a:avLst/>
          </a:prstGeom>
        </p:spPr>
      </p:pic>
      <p:pic>
        <p:nvPicPr>
          <p:cNvPr id="11" name="Picture 2" descr="JCU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86" y="5605271"/>
            <a:ext cx="1825625" cy="95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671405" y="5605271"/>
            <a:ext cx="1002227" cy="115785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03" y="5568854"/>
            <a:ext cx="1194269" cy="1194269"/>
          </a:xfrm>
          <a:prstGeom prst="rect">
            <a:avLst/>
          </a:prstGeom>
        </p:spPr>
      </p:pic>
      <p:pic>
        <p:nvPicPr>
          <p:cNvPr id="14" name="Picture 13"/>
          <p:cNvPicPr/>
          <p:nvPr userDrawn="1"/>
        </p:nvPicPr>
        <p:blipFill>
          <a:blip r:embed="rId19"/>
          <a:stretch>
            <a:fillRect/>
          </a:stretch>
        </p:blipFill>
        <p:spPr>
          <a:xfrm>
            <a:off x="203292" y="633222"/>
            <a:ext cx="1189410" cy="136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97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51E3C-36E2-4A31-BDFD-135C7C32C049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2406E-F042-4468-9028-2B07C91E2240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/>
          <p:cNvPicPr/>
          <p:nvPr userDrawn="1"/>
        </p:nvPicPr>
        <p:blipFill>
          <a:blip r:embed="rId13"/>
          <a:stretch>
            <a:fillRect/>
          </a:stretch>
        </p:blipFill>
        <p:spPr>
          <a:xfrm>
            <a:off x="330325" y="900332"/>
            <a:ext cx="1259324" cy="136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429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510396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6090" y="2433748"/>
            <a:ext cx="9144000" cy="23876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perspectiveFront"/>
            <a:lightRig rig="threePt" dir="t"/>
          </a:scene3d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Clean Growth Choices</a:t>
            </a:r>
            <a:br>
              <a:rPr lang="en-US" sz="3200" b="1" dirty="0">
                <a:solidFill>
                  <a:srgbClr val="0070C0"/>
                </a:solidFill>
              </a:rPr>
            </a:br>
            <a:r>
              <a:rPr lang="en-US" sz="3200" b="1" dirty="0">
                <a:solidFill>
                  <a:srgbClr val="0070C0"/>
                </a:solidFill>
              </a:rPr>
              <a:t>Consortium </a:t>
            </a:r>
            <a:endParaRPr lang="en-AU" sz="32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6302" y="354576"/>
            <a:ext cx="9144000" cy="1655762"/>
          </a:xfrm>
          <a:effectLst/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en-US" sz="3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Pathways for Managing </a:t>
            </a:r>
            <a:r>
              <a:rPr lang="en-US" sz="32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en-US" sz="3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ural and Regional </a:t>
            </a:r>
            <a:r>
              <a:rPr lang="en-US" sz="32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en-US" sz="3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conomic and </a:t>
            </a:r>
            <a:r>
              <a:rPr lang="en-US" sz="32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So</a:t>
            </a:r>
            <a:r>
              <a:rPr lang="en-US" sz="3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cial </a:t>
            </a:r>
            <a:r>
              <a:rPr lang="en-US" sz="32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</a:t>
            </a:r>
            <a:r>
              <a:rPr lang="en-US" sz="3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ansitions</a:t>
            </a:r>
            <a:endParaRPr lang="en-AU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endParaRPr lang="en-US" sz="5400" b="1" dirty="0">
              <a:solidFill>
                <a:schemeClr val="accent5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US" sz="5400" b="1" dirty="0">
                <a:solidFill>
                  <a:schemeClr val="accent5"/>
                </a:solidFill>
                <a:latin typeface="+mj-lt"/>
                <a:ea typeface="+mj-ea"/>
                <a:cs typeface="+mj-cs"/>
              </a:rPr>
              <a:t>The Communities in Transition Case</a:t>
            </a:r>
            <a:endParaRPr lang="en-AU" sz="5400" b="1" dirty="0">
              <a:solidFill>
                <a:schemeClr val="accent5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3499" y="5594358"/>
            <a:ext cx="1625679" cy="914120"/>
          </a:xfrm>
          <a:prstGeom prst="rect">
            <a:avLst/>
          </a:prstGeom>
        </p:spPr>
      </p:pic>
      <p:pic>
        <p:nvPicPr>
          <p:cNvPr id="1026" name="Picture 2" descr="JCU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386" y="5605271"/>
            <a:ext cx="1825625" cy="95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405" y="5605271"/>
            <a:ext cx="1002227" cy="11578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503" y="5568854"/>
            <a:ext cx="1194269" cy="1194269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6"/>
          <a:stretch>
            <a:fillRect/>
          </a:stretch>
        </p:blipFill>
        <p:spPr>
          <a:xfrm>
            <a:off x="9589626" y="3531835"/>
            <a:ext cx="1236284" cy="123742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355AF19-A439-4E45-B644-DA18750A149C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847520" y="3839282"/>
            <a:ext cx="2501608" cy="1104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174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accent5"/>
                </a:solidFill>
              </a:rPr>
              <a:t>        Clean Growth Choices for Communities in Transition  </a:t>
            </a:r>
            <a:r>
              <a:rPr lang="en-US" sz="3200" b="1" dirty="0">
                <a:solidFill>
                  <a:schemeClr val="accent5"/>
                </a:solidFill>
              </a:rPr>
              <a:t>Delivering </a:t>
            </a:r>
            <a:endParaRPr lang="en-AU" sz="3200" b="1" dirty="0">
              <a:solidFill>
                <a:schemeClr val="accent5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1570" y="1969476"/>
            <a:ext cx="2146126" cy="30144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5058" y="1969476"/>
            <a:ext cx="2241009" cy="301444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50385" y="2248665"/>
            <a:ext cx="206915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Understanding</a:t>
            </a:r>
          </a:p>
          <a:p>
            <a:endParaRPr lang="en-US" sz="2400" b="1" dirty="0"/>
          </a:p>
          <a:p>
            <a:r>
              <a:rPr lang="en-US" sz="2400" b="1" dirty="0"/>
              <a:t>Adaptation</a:t>
            </a:r>
          </a:p>
          <a:p>
            <a:endParaRPr lang="en-US" sz="2400" b="1" dirty="0"/>
          </a:p>
          <a:p>
            <a:r>
              <a:rPr lang="en-US" sz="2400" b="1" dirty="0"/>
              <a:t>Transition</a:t>
            </a:r>
            <a:endParaRPr lang="en-AU" sz="2400" b="1" dirty="0"/>
          </a:p>
        </p:txBody>
      </p:sp>
    </p:spTree>
    <p:extLst>
      <p:ext uri="{BB962C8B-B14F-4D97-AF65-F5344CB8AC3E}">
        <p14:creationId xmlns:p14="http://schemas.microsoft.com/office/powerpoint/2010/main" val="204737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76400" y="584316"/>
            <a:ext cx="10515600" cy="584113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5"/>
                </a:solidFill>
              </a:rPr>
              <a:t>      Communities in Transition - Three Key Steps</a:t>
            </a:r>
            <a:endParaRPr lang="en-AU" sz="3200" b="1" dirty="0">
              <a:solidFill>
                <a:schemeClr val="accent5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567" y="1347236"/>
            <a:ext cx="7393078" cy="405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7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3508" y="264527"/>
            <a:ext cx="10269415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AU" sz="3200" b="1" dirty="0">
                <a:solidFill>
                  <a:schemeClr val="accent5"/>
                </a:solidFill>
              </a:rPr>
              <a:t>Some Big Pathways for Rockhampton Region……</a:t>
            </a:r>
            <a:endParaRPr lang="en-A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4092514" y="3362897"/>
            <a:ext cx="3197285" cy="15773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Pathways That  Contribute to More Positive Scenarios</a:t>
            </a:r>
            <a:endParaRPr lang="en-AU" sz="2000" b="1" dirty="0"/>
          </a:p>
        </p:txBody>
      </p:sp>
      <p:sp>
        <p:nvSpPr>
          <p:cNvPr id="5" name="Oval 4"/>
          <p:cNvSpPr/>
          <p:nvPr/>
        </p:nvSpPr>
        <p:spPr>
          <a:xfrm>
            <a:off x="443508" y="2070100"/>
            <a:ext cx="3119755" cy="20814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Flood Resilience: Major New Focus on Floodplain Management &amp; Reef Ecosystems</a:t>
            </a:r>
            <a:endParaRPr lang="en-AU" sz="2000" b="1" dirty="0"/>
          </a:p>
        </p:txBody>
      </p:sp>
      <p:sp>
        <p:nvSpPr>
          <p:cNvPr id="7" name="Oval 6"/>
          <p:cNvSpPr/>
          <p:nvPr/>
        </p:nvSpPr>
        <p:spPr>
          <a:xfrm>
            <a:off x="3691130" y="877818"/>
            <a:ext cx="3577683" cy="2163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Outward Bound: Major New Supply Chain Opportunity Through Airport </a:t>
            </a:r>
            <a:r>
              <a:rPr lang="en-US" sz="2000" b="1" dirty="0" err="1"/>
              <a:t>Internationalisation</a:t>
            </a:r>
            <a:endParaRPr lang="en-AU" sz="2000" b="1" dirty="0"/>
          </a:p>
        </p:txBody>
      </p:sp>
      <p:sp>
        <p:nvSpPr>
          <p:cNvPr id="8" name="Oval 7"/>
          <p:cNvSpPr/>
          <p:nvPr/>
        </p:nvSpPr>
        <p:spPr>
          <a:xfrm>
            <a:off x="7823200" y="749300"/>
            <a:ext cx="3550916" cy="1828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Making Rookwood Work: Preparing the Ground for Low Impact Ag, including biofuels</a:t>
            </a:r>
            <a:endParaRPr lang="en-AU" sz="2000" b="1" dirty="0"/>
          </a:p>
        </p:txBody>
      </p:sp>
      <p:sp>
        <p:nvSpPr>
          <p:cNvPr id="9" name="Oval 8"/>
          <p:cNvSpPr/>
          <p:nvPr/>
        </p:nvSpPr>
        <p:spPr>
          <a:xfrm>
            <a:off x="8348300" y="2913161"/>
            <a:ext cx="3371931" cy="1828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Aquacultural</a:t>
            </a:r>
            <a:r>
              <a:rPr lang="en-US" sz="2000" b="1" dirty="0"/>
              <a:t> Boom: Towards A Zero Emissions Aquaculture Sector</a:t>
            </a:r>
            <a:endParaRPr lang="en-AU" sz="2000" b="1" dirty="0"/>
          </a:p>
        </p:txBody>
      </p:sp>
      <p:sp>
        <p:nvSpPr>
          <p:cNvPr id="10" name="Oval 9"/>
          <p:cNvSpPr/>
          <p:nvPr/>
        </p:nvSpPr>
        <p:spPr>
          <a:xfrm>
            <a:off x="185329" y="4472785"/>
            <a:ext cx="3907185" cy="19647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Tourism &amp; Recreation Revival: Enviro, River, Historic, Indigenous </a:t>
            </a:r>
            <a:endParaRPr lang="en-AU" sz="2000" b="1" dirty="0"/>
          </a:p>
        </p:txBody>
      </p:sp>
      <p:sp>
        <p:nvSpPr>
          <p:cNvPr id="11" name="Oval 10"/>
          <p:cNvSpPr/>
          <p:nvPr/>
        </p:nvSpPr>
        <p:spPr>
          <a:xfrm>
            <a:off x="6096000" y="4871559"/>
            <a:ext cx="4335283" cy="19594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New Circular Economy: Turbo-Charging Support for Business-Based Economic and Eco-Efficiencies</a:t>
            </a:r>
            <a:endParaRPr lang="en-AU" sz="2000" b="1" dirty="0"/>
          </a:p>
        </p:txBody>
      </p:sp>
    </p:spTree>
    <p:extLst>
      <p:ext uri="{BB962C8B-B14F-4D97-AF65-F5344CB8AC3E}">
        <p14:creationId xmlns:p14="http://schemas.microsoft.com/office/powerpoint/2010/main" val="3739075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086" y="601839"/>
            <a:ext cx="9296400" cy="693586"/>
          </a:xfrm>
        </p:spPr>
        <p:txBody>
          <a:bodyPr>
            <a:normAutofit fontScale="90000"/>
          </a:bodyPr>
          <a:lstStyle/>
          <a:p>
            <a:r>
              <a:rPr lang="en-US" sz="3300" b="1" dirty="0">
                <a:solidFill>
                  <a:schemeClr val="accent1"/>
                </a:solidFill>
              </a:rPr>
              <a:t>Emerging Business Case Outcomes in the Northern Regions</a:t>
            </a:r>
            <a:endParaRPr lang="en-AU" sz="3300" dirty="0"/>
          </a:p>
        </p:txBody>
      </p:sp>
      <p:sp>
        <p:nvSpPr>
          <p:cNvPr id="4" name="Rectangle 3"/>
          <p:cNvSpPr/>
          <p:nvPr/>
        </p:nvSpPr>
        <p:spPr>
          <a:xfrm>
            <a:off x="1611086" y="1173871"/>
            <a:ext cx="7683500" cy="5241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Dynamic Business Ventures </a:t>
            </a: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clear preferences for:  </a:t>
            </a:r>
          </a:p>
          <a:p>
            <a:pPr marL="342900" indent="-342900">
              <a:lnSpc>
                <a:spcPct val="115000"/>
              </a:lnSpc>
              <a:buFontTx/>
              <a:buAutoNum type="alphaLcParenBoth"/>
            </a:pP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Building small business innovation &amp; capacity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AutoNum type="alphaLcParenBoth"/>
            </a:pP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cluster development in five sectors (including food).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(c) Planned and cooperative approaches to workforce and population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(d) Towards a longer term economic development structure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AU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AU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Making Water Work </a:t>
            </a: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Clear preferences for: </a:t>
            </a:r>
          </a:p>
          <a:p>
            <a:pPr marL="342900" indent="-342900">
              <a:lnSpc>
                <a:spcPct val="115000"/>
              </a:lnSpc>
              <a:buAutoNum type="alphaLcParenBoth"/>
            </a:pP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 led approaches to supply chain vision</a:t>
            </a:r>
          </a:p>
          <a:p>
            <a:pPr marL="342900" indent="-342900">
              <a:lnSpc>
                <a:spcPct val="115000"/>
              </a:lnSpc>
              <a:buAutoNum type="alphaLcParenBoth"/>
            </a:pP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Visionary land use planning &amp; infrastructure planning</a:t>
            </a:r>
          </a:p>
          <a:p>
            <a:pPr marL="342900" indent="-342900">
              <a:lnSpc>
                <a:spcPct val="115000"/>
              </a:lnSpc>
              <a:buAutoNum type="alphaLcParenBoth"/>
            </a:pP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effective water governance and products</a:t>
            </a:r>
          </a:p>
          <a:p>
            <a:pPr marL="342900" indent="-342900">
              <a:lnSpc>
                <a:spcPct val="115000"/>
              </a:lnSpc>
              <a:buAutoNum type="alphaLcParenBoth"/>
            </a:pP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Exploring circular approaches to waste and energy</a:t>
            </a:r>
          </a:p>
          <a:p>
            <a:pPr marL="342900" indent="-342900">
              <a:lnSpc>
                <a:spcPct val="115000"/>
              </a:lnSpc>
              <a:buAutoNum type="alphaLcParenBoth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generation Reef protection</a:t>
            </a:r>
            <a:endParaRPr lang="en-AU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AutoNum type="alphaLcParenBoth"/>
            </a:pPr>
            <a:endParaRPr lang="en-AU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AutoNum type="alphaLcParenBoth"/>
            </a:pPr>
            <a:endParaRPr lang="en-US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AutoNum type="alphaLcParenBoth"/>
            </a:pPr>
            <a:endParaRPr lang="en-AU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000" y="3001027"/>
            <a:ext cx="2784666" cy="219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805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8445" y="202852"/>
            <a:ext cx="10515600" cy="1118426"/>
          </a:xfrm>
        </p:spPr>
        <p:txBody>
          <a:bodyPr/>
          <a:lstStyle/>
          <a:p>
            <a:r>
              <a:rPr lang="en-AU" b="1" dirty="0"/>
              <a:t>From Concept to Transformational Change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61841" y="1208052"/>
            <a:ext cx="256429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Concept Development </a:t>
            </a:r>
            <a:r>
              <a:rPr lang="en-AU" b="1" dirty="0">
                <a:solidFill>
                  <a:srgbClr val="92D050"/>
                </a:solidFill>
              </a:rPr>
              <a:t>Stage 1 </a:t>
            </a:r>
            <a:r>
              <a:rPr lang="en-AU" dirty="0"/>
              <a:t>- </a:t>
            </a:r>
            <a:r>
              <a:rPr lang="en-AU" dirty="0" err="1"/>
              <a:t>CiT</a:t>
            </a:r>
            <a:r>
              <a:rPr lang="en-AU" dirty="0"/>
              <a:t> Investment (DES) Resulting in Development of 18 Business Cases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1923" y="2722458"/>
            <a:ext cx="332298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Local Capacity/ Planning to Drive Transformational Investment</a:t>
            </a:r>
            <a:endParaRPr lang="en-AU" dirty="0"/>
          </a:p>
          <a:p>
            <a:r>
              <a:rPr lang="en-AU" dirty="0">
                <a:solidFill>
                  <a:srgbClr val="FFC000"/>
                </a:solidFill>
              </a:rPr>
              <a:t>Stage 2 </a:t>
            </a:r>
            <a:r>
              <a:rPr lang="en-AU" dirty="0"/>
              <a:t>- </a:t>
            </a:r>
            <a:r>
              <a:rPr lang="en-AU" dirty="0" err="1"/>
              <a:t>CiT</a:t>
            </a:r>
            <a:r>
              <a:rPr lang="en-AU" dirty="0"/>
              <a:t> Investment (Multiparty Partnership) to Deliver the Business Cases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22106" y="2741473"/>
            <a:ext cx="25642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Feasibility For Key Shared </a:t>
            </a:r>
            <a:r>
              <a:rPr lang="en-AU" sz="3200" b="1" dirty="0" err="1"/>
              <a:t>Infrastructure</a:t>
            </a:r>
            <a:r>
              <a:rPr lang="en-AU" dirty="0" err="1">
                <a:solidFill>
                  <a:srgbClr val="FF0000"/>
                </a:solidFill>
              </a:rPr>
              <a:t>Stage</a:t>
            </a:r>
            <a:r>
              <a:rPr lang="en-AU" dirty="0">
                <a:solidFill>
                  <a:srgbClr val="FF0000"/>
                </a:solidFill>
              </a:rPr>
              <a:t> 3</a:t>
            </a:r>
            <a:r>
              <a:rPr lang="en-AU" dirty="0"/>
              <a:t> – Building Private-Public Sector Partnerships to Deliver Enabling Infrastructure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68410" y="1113839"/>
            <a:ext cx="31515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Transformational Private Sector Investment</a:t>
            </a:r>
          </a:p>
          <a:p>
            <a:r>
              <a:rPr lang="en-AU" dirty="0">
                <a:solidFill>
                  <a:srgbClr val="FF0000"/>
                </a:solidFill>
              </a:rPr>
              <a:t>Stage 4</a:t>
            </a:r>
            <a:r>
              <a:rPr lang="en-AU" dirty="0"/>
              <a:t> - Private Sector Investment (Small to Medium) Drives Transformational Economic, Social and Environmental Change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176869" y="3445861"/>
            <a:ext cx="695739" cy="67685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341123" y="4669245"/>
            <a:ext cx="69123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8572460" y="4173397"/>
            <a:ext cx="808982" cy="49584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3428601" y="1622325"/>
            <a:ext cx="5207505" cy="0"/>
          </a:xfrm>
          <a:prstGeom prst="straightConnector1">
            <a:avLst/>
          </a:prstGeom>
          <a:ln w="762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045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9093" y="1155913"/>
            <a:ext cx="9740705" cy="4351338"/>
          </a:xfrm>
        </p:spPr>
        <p:txBody>
          <a:bodyPr>
            <a:normAutofit/>
          </a:bodyPr>
          <a:lstStyle/>
          <a:p>
            <a:r>
              <a:rPr lang="en-US" sz="2400" dirty="0"/>
              <a:t>Inspiring co-design from the start.</a:t>
            </a:r>
          </a:p>
          <a:p>
            <a:r>
              <a:rPr lang="en-US" sz="2400" dirty="0"/>
              <a:t>More sophisticated approaches to scenario building.</a:t>
            </a:r>
          </a:p>
          <a:p>
            <a:r>
              <a:rPr lang="en-US" sz="2400" dirty="0"/>
              <a:t>Resilience based thinking and language appears more suitable.</a:t>
            </a:r>
          </a:p>
          <a:p>
            <a:r>
              <a:rPr lang="en-US" sz="2400" dirty="0"/>
              <a:t>Improving and resourcing the system of governance in communities.</a:t>
            </a:r>
          </a:p>
          <a:p>
            <a:r>
              <a:rPr lang="en-US" sz="2400" dirty="0"/>
              <a:t>Practical and meaningful business cases that lead to adaptive actions. </a:t>
            </a:r>
          </a:p>
          <a:p>
            <a:r>
              <a:rPr lang="en-US" sz="2400" dirty="0"/>
              <a:t>Building relationship pathways into investment.</a:t>
            </a:r>
          </a:p>
          <a:p>
            <a:r>
              <a:rPr lang="en-US" sz="2400" dirty="0"/>
              <a:t>Recognizing and building upon existing momentum. </a:t>
            </a:r>
          </a:p>
          <a:p>
            <a:r>
              <a:rPr lang="en-US" sz="2400" dirty="0"/>
              <a:t>Role of critical third party in nudging and facilitation. </a:t>
            </a:r>
          </a:p>
          <a:p>
            <a:r>
              <a:rPr lang="en-US" sz="2400" dirty="0"/>
              <a:t>Strong linkages between business support (</a:t>
            </a:r>
            <a:r>
              <a:rPr lang="en-US" sz="2400" dirty="0" err="1"/>
              <a:t>EcoBiz</a:t>
            </a:r>
            <a:r>
              <a:rPr lang="en-US" sz="2400" dirty="0"/>
              <a:t>) and community.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93230" y="0"/>
            <a:ext cx="10515600" cy="1325563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accent5"/>
                </a:solidFill>
              </a:rPr>
              <a:t>Reflections on Implementation</a:t>
            </a:r>
            <a:endParaRPr lang="en-AU" sz="32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887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6233" y="1359218"/>
            <a:ext cx="9740705" cy="4351338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Regionalize emerging water and energy planning frameworks.</a:t>
            </a:r>
          </a:p>
          <a:p>
            <a:pPr lvl="0"/>
            <a:r>
              <a:rPr lang="en-US" sz="2400" dirty="0"/>
              <a:t>Support new agricultural development as circular economies.</a:t>
            </a:r>
          </a:p>
          <a:p>
            <a:pPr lvl="0"/>
            <a:r>
              <a:rPr lang="en-US" sz="2400" dirty="0"/>
              <a:t>Support for more resilient and value rich supply chains.</a:t>
            </a:r>
          </a:p>
          <a:p>
            <a:pPr lvl="0"/>
            <a:r>
              <a:rPr lang="en-US" sz="2400" dirty="0"/>
              <a:t>New approaches to next generation (transferable) workforce skills.</a:t>
            </a:r>
          </a:p>
          <a:p>
            <a:r>
              <a:rPr lang="en-US" sz="2400" dirty="0"/>
              <a:t>Stronger focus on establishing ecosystem services trading.</a:t>
            </a:r>
          </a:p>
          <a:p>
            <a:pPr lvl="0"/>
            <a:r>
              <a:rPr lang="en-US" sz="2400" dirty="0"/>
              <a:t>Major reform of the current governance system of floodplain planning.</a:t>
            </a:r>
          </a:p>
          <a:p>
            <a:pPr lvl="0"/>
            <a:r>
              <a:rPr lang="en-US" sz="2400" dirty="0"/>
              <a:t>Stronger and area based focus on lifting digital connectivity.</a:t>
            </a:r>
          </a:p>
          <a:p>
            <a:pPr lvl="0"/>
            <a:r>
              <a:rPr lang="en-US" sz="2400" dirty="0"/>
              <a:t>New approaches to lifting social and economic disaster resilience.</a:t>
            </a:r>
          </a:p>
          <a:p>
            <a:pPr lvl="0"/>
            <a:r>
              <a:rPr lang="en-US" sz="2400" dirty="0"/>
              <a:t>Cluster based approaches to supporting new sector opportunities. </a:t>
            </a:r>
            <a:endParaRPr lang="en-AU" sz="2400" dirty="0"/>
          </a:p>
          <a:p>
            <a:endParaRPr lang="en-US" sz="2400" dirty="0"/>
          </a:p>
          <a:p>
            <a:pPr lvl="0"/>
            <a:endParaRPr lang="en-AU" sz="2400" dirty="0"/>
          </a:p>
          <a:p>
            <a:endParaRPr lang="en-AU" sz="2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96636" y="185016"/>
            <a:ext cx="10515600" cy="1325563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accent5"/>
                </a:solidFill>
              </a:rPr>
              <a:t>Emerging Policy Implications</a:t>
            </a:r>
            <a:endParaRPr lang="en-AU" sz="32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984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464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Custom Design</vt:lpstr>
      <vt:lpstr>Clean Growth Choices Consortium </vt:lpstr>
      <vt:lpstr>        Clean Growth Choices for Communities in Transition  Delivering </vt:lpstr>
      <vt:lpstr>      Communities in Transition - Three Key Steps</vt:lpstr>
      <vt:lpstr>PowerPoint Presentation</vt:lpstr>
      <vt:lpstr>Emerging Business Case Outcomes in the Northern Regions</vt:lpstr>
      <vt:lpstr>From Concept to Transformational Change</vt:lpstr>
      <vt:lpstr>Reflections on Implementation</vt:lpstr>
      <vt:lpstr>Emerging Policy Implications</vt:lpstr>
    </vt:vector>
  </TitlesOfParts>
  <Company>James Cook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Clean Growth Choices</dc:title>
  <dc:creator>Margaret Gooch</dc:creator>
  <cp:lastModifiedBy>Dale, Allan</cp:lastModifiedBy>
  <cp:revision>75</cp:revision>
  <dcterms:created xsi:type="dcterms:W3CDTF">2018-06-01T00:50:16Z</dcterms:created>
  <dcterms:modified xsi:type="dcterms:W3CDTF">2021-11-17T23:03:46Z</dcterms:modified>
</cp:coreProperties>
</file>