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68" r:id="rId2"/>
    <p:sldId id="260" r:id="rId3"/>
    <p:sldId id="474" r:id="rId4"/>
    <p:sldId id="269" r:id="rId5"/>
    <p:sldId id="264" r:id="rId6"/>
    <p:sldId id="476" r:id="rId7"/>
    <p:sldId id="477" r:id="rId8"/>
    <p:sldId id="267" r:id="rId9"/>
    <p:sldId id="460" r:id="rId10"/>
    <p:sldId id="478" r:id="rId11"/>
    <p:sldId id="431" r:id="rId12"/>
    <p:sldId id="479" r:id="rId13"/>
    <p:sldId id="475" r:id="rId14"/>
    <p:sldId id="263" r:id="rId15"/>
    <p:sldId id="261" r:id="rId16"/>
    <p:sldId id="461" r:id="rId17"/>
    <p:sldId id="262" r:id="rId18"/>
    <p:sldId id="480" r:id="rId19"/>
    <p:sldId id="271" r:id="rId20"/>
    <p:sldId id="449" r:id="rId21"/>
    <p:sldId id="471" r:id="rId22"/>
  </p:sldIdLst>
  <p:sldSz cx="9144000" cy="6858000" type="screen4x3"/>
  <p:notesSz cx="6797675" cy="9926638"/>
  <p:defaultTextStyle>
    <a:defPPr>
      <a:defRPr lang="en-AU"/>
    </a:defPPr>
    <a:lvl1pPr algn="l" rtl="0" fontAlgn="base">
      <a:spcBef>
        <a:spcPct val="20000"/>
      </a:spcBef>
      <a:spcAft>
        <a:spcPct val="0"/>
      </a:spcAft>
      <a:buChar char="•"/>
      <a:defRPr sz="2000" kern="1200">
        <a:solidFill>
          <a:schemeClr val="tx1"/>
        </a:solidFill>
        <a:latin typeface="Arial" charset="0"/>
        <a:ea typeface="+mn-ea"/>
        <a:cs typeface="+mn-cs"/>
      </a:defRPr>
    </a:lvl1pPr>
    <a:lvl2pPr marL="457200" algn="l" rtl="0" fontAlgn="base">
      <a:spcBef>
        <a:spcPct val="20000"/>
      </a:spcBef>
      <a:spcAft>
        <a:spcPct val="0"/>
      </a:spcAft>
      <a:buChar char="•"/>
      <a:defRPr sz="2000" kern="1200">
        <a:solidFill>
          <a:schemeClr val="tx1"/>
        </a:solidFill>
        <a:latin typeface="Arial" charset="0"/>
        <a:ea typeface="+mn-ea"/>
        <a:cs typeface="+mn-cs"/>
      </a:defRPr>
    </a:lvl2pPr>
    <a:lvl3pPr marL="914400" algn="l" rtl="0" fontAlgn="base">
      <a:spcBef>
        <a:spcPct val="20000"/>
      </a:spcBef>
      <a:spcAft>
        <a:spcPct val="0"/>
      </a:spcAft>
      <a:buChar char="•"/>
      <a:defRPr sz="2000" kern="1200">
        <a:solidFill>
          <a:schemeClr val="tx1"/>
        </a:solidFill>
        <a:latin typeface="Arial" charset="0"/>
        <a:ea typeface="+mn-ea"/>
        <a:cs typeface="+mn-cs"/>
      </a:defRPr>
    </a:lvl3pPr>
    <a:lvl4pPr marL="1371600" algn="l" rtl="0" fontAlgn="base">
      <a:spcBef>
        <a:spcPct val="20000"/>
      </a:spcBef>
      <a:spcAft>
        <a:spcPct val="0"/>
      </a:spcAft>
      <a:buChar char="•"/>
      <a:defRPr sz="2000" kern="1200">
        <a:solidFill>
          <a:schemeClr val="tx1"/>
        </a:solidFill>
        <a:latin typeface="Arial" charset="0"/>
        <a:ea typeface="+mn-ea"/>
        <a:cs typeface="+mn-cs"/>
      </a:defRPr>
    </a:lvl4pPr>
    <a:lvl5pPr marL="1828800" algn="l" rtl="0" fontAlgn="base">
      <a:spcBef>
        <a:spcPct val="20000"/>
      </a:spcBef>
      <a:spcAft>
        <a:spcPct val="0"/>
      </a:spcAft>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00">
          <p15:clr>
            <a:srgbClr val="A4A3A4"/>
          </p15:clr>
        </p15:guide>
        <p15:guide id="2" pos="5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172"/>
    <a:srgbClr val="5A1414"/>
    <a:srgbClr val="54423F"/>
    <a:srgbClr val="000000"/>
    <a:srgbClr val="0000F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C6283-7D30-407A-B283-17A626041FDD}" v="2" dt="2021-10-13T21:40:26.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757" autoAdjust="0"/>
  </p:normalViewPr>
  <p:slideViewPr>
    <p:cSldViewPr>
      <p:cViewPr varScale="1">
        <p:scale>
          <a:sx n="114" d="100"/>
          <a:sy n="114" d="100"/>
        </p:scale>
        <p:origin x="1386" y="102"/>
      </p:cViewPr>
      <p:guideLst>
        <p:guide orient="horz" pos="3600"/>
        <p:guide pos="55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endParaRPr lang="en-AU"/>
          </a:p>
        </p:txBody>
      </p:sp>
      <p:sp>
        <p:nvSpPr>
          <p:cNvPr id="747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endParaRPr lang="en-AU"/>
          </a:p>
        </p:txBody>
      </p:sp>
      <p:sp>
        <p:nvSpPr>
          <p:cNvPr id="7475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endParaRPr lang="en-AU"/>
          </a:p>
        </p:txBody>
      </p:sp>
      <p:sp>
        <p:nvSpPr>
          <p:cNvPr id="7475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itchFamily="18" charset="0"/>
              </a:defRPr>
            </a:lvl1pPr>
          </a:lstStyle>
          <a:p>
            <a:fld id="{4783D3BC-6C17-469E-B107-83A7C4E3DB20}" type="slidenum">
              <a:rPr lang="en-AU"/>
              <a:pPr/>
              <a:t>‹#›</a:t>
            </a:fld>
            <a:endParaRPr lang="en-AU"/>
          </a:p>
        </p:txBody>
      </p:sp>
    </p:spTree>
    <p:extLst>
      <p:ext uri="{BB962C8B-B14F-4D97-AF65-F5344CB8AC3E}">
        <p14:creationId xmlns:p14="http://schemas.microsoft.com/office/powerpoint/2010/main" val="2227037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endParaRPr lang="en-AU"/>
          </a:p>
        </p:txBody>
      </p:sp>
      <p:sp>
        <p:nvSpPr>
          <p:cNvPr id="419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endParaRPr lang="en-AU"/>
          </a:p>
        </p:txBody>
      </p:sp>
      <p:sp>
        <p:nvSpPr>
          <p:cNvPr id="419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19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endParaRPr lang="en-AU"/>
          </a:p>
        </p:txBody>
      </p:sp>
      <p:sp>
        <p:nvSpPr>
          <p:cNvPr id="419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itchFamily="18" charset="0"/>
              </a:defRPr>
            </a:lvl1pPr>
          </a:lstStyle>
          <a:p>
            <a:fld id="{9DC49C6B-FA8B-4A65-9FA5-FEDB3E5F018A}" type="slidenum">
              <a:rPr lang="en-AU"/>
              <a:pPr/>
              <a:t>‹#›</a:t>
            </a:fld>
            <a:endParaRPr lang="en-AU"/>
          </a:p>
        </p:txBody>
      </p:sp>
    </p:spTree>
    <p:extLst>
      <p:ext uri="{BB962C8B-B14F-4D97-AF65-F5344CB8AC3E}">
        <p14:creationId xmlns:p14="http://schemas.microsoft.com/office/powerpoint/2010/main" val="22353209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79EF09E-98F6-4876-9DED-9B962BF848E0}" type="slidenum">
              <a:rPr lang="en-AU" smtClean="0"/>
              <a:pPr>
                <a:defRPr/>
              </a:pPr>
              <a:t>1</a:t>
            </a:fld>
            <a:endParaRPr lang="en-AU"/>
          </a:p>
        </p:txBody>
      </p:sp>
    </p:spTree>
    <p:extLst>
      <p:ext uri="{BB962C8B-B14F-4D97-AF65-F5344CB8AC3E}">
        <p14:creationId xmlns:p14="http://schemas.microsoft.com/office/powerpoint/2010/main" val="57763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10</a:t>
            </a:fld>
            <a:endParaRPr lang="en-AU"/>
          </a:p>
        </p:txBody>
      </p:sp>
    </p:spTree>
    <p:extLst>
      <p:ext uri="{BB962C8B-B14F-4D97-AF65-F5344CB8AC3E}">
        <p14:creationId xmlns:p14="http://schemas.microsoft.com/office/powerpoint/2010/main" val="396342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spcBef>
                <a:spcPts val="0"/>
              </a:spcBef>
              <a:spcAft>
                <a:spcPts val="1200"/>
              </a:spcAft>
            </a:pPr>
            <a:r>
              <a:rPr lang="en-AU" sz="1200" dirty="0"/>
              <a:t>An area of land that may be used as an offset site to compensate for a future significant residual impact on an environmental matter.</a:t>
            </a:r>
          </a:p>
          <a:p>
            <a:pPr>
              <a:spcBef>
                <a:spcPts val="0"/>
              </a:spcBef>
              <a:spcAft>
                <a:spcPts val="1200"/>
              </a:spcAft>
            </a:pPr>
            <a:r>
              <a:rPr lang="en-AU" sz="1200" dirty="0"/>
              <a:t>Can reduce the time delay in finding a suitable offset site and associated project risks. </a:t>
            </a:r>
          </a:p>
          <a:p>
            <a:pPr>
              <a:spcBef>
                <a:spcPts val="0"/>
              </a:spcBef>
              <a:spcAft>
                <a:spcPts val="1200"/>
              </a:spcAft>
            </a:pPr>
            <a:r>
              <a:rPr lang="en-AU" sz="1200" dirty="0"/>
              <a:t>It is encouraged that landholders apply to register land to deliver offsets, especially if their land contains environmental matters in high demand for offsets, and in strategic locations. </a:t>
            </a:r>
          </a:p>
          <a:p>
            <a:pPr>
              <a:spcBef>
                <a:spcPts val="0"/>
              </a:spcBef>
              <a:spcAft>
                <a:spcPts val="1200"/>
              </a:spcAft>
            </a:pPr>
            <a:r>
              <a:rPr lang="en-AU" sz="1200" dirty="0"/>
              <a:t>There is no guarantee the landholder will be approached to enter into a formal offset agreement by a proponent.</a:t>
            </a:r>
          </a:p>
          <a:p>
            <a:pPr>
              <a:spcBef>
                <a:spcPts val="0"/>
              </a:spcBef>
              <a:spcAft>
                <a:spcPts val="1200"/>
              </a:spcAft>
            </a:pPr>
            <a:r>
              <a:rPr lang="en-AU" sz="1200" dirty="0"/>
              <a:t>Advanced offsets are listed on the public offsets register which proponents requiring and offset should consult.</a:t>
            </a:r>
          </a:p>
          <a:p>
            <a:pPr>
              <a:spcBef>
                <a:spcPts val="0"/>
              </a:spcBef>
              <a:spcAft>
                <a:spcPts val="1200"/>
              </a:spcAft>
            </a:pPr>
            <a:r>
              <a:rPr lang="en-AU" sz="1200" dirty="0"/>
              <a:t>Landholders with suitable sites can be identified and invited to participate in tenders for offset projects required by the offset fund.</a:t>
            </a:r>
          </a:p>
        </p:txBody>
      </p:sp>
      <p:sp>
        <p:nvSpPr>
          <p:cNvPr id="4" name="Slide Number Placeholder 3"/>
          <p:cNvSpPr>
            <a:spLocks noGrp="1"/>
          </p:cNvSpPr>
          <p:nvPr>
            <p:ph type="sldNum" sz="quarter" idx="5"/>
          </p:nvPr>
        </p:nvSpPr>
        <p:spPr/>
        <p:txBody>
          <a:bodyPr/>
          <a:lstStyle/>
          <a:p>
            <a:pPr>
              <a:defRPr/>
            </a:pPr>
            <a:fld id="{179EF09E-98F6-4876-9DED-9B962BF848E0}" type="slidenum">
              <a:rPr lang="en-AU" smtClean="0"/>
              <a:pPr>
                <a:defRPr/>
              </a:pPr>
              <a:t>11</a:t>
            </a:fld>
            <a:endParaRPr lang="en-AU"/>
          </a:p>
        </p:txBody>
      </p:sp>
    </p:spTree>
    <p:extLst>
      <p:ext uri="{BB962C8B-B14F-4D97-AF65-F5344CB8AC3E}">
        <p14:creationId xmlns:p14="http://schemas.microsoft.com/office/powerpoint/2010/main" val="403435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a:t>Began, 70s, wetland mitigation banking in the 80s, 90sUS and UK examples</a:t>
            </a:r>
          </a:p>
          <a:p>
            <a:endParaRPr lang="en-AU" dirty="0"/>
          </a:p>
          <a:p>
            <a:r>
              <a:rPr lang="en-AU" dirty="0"/>
              <a:t>NSW and Victoria have banking schemes too 10 – 20 year progression, acceleration in last 5 years</a:t>
            </a:r>
          </a:p>
          <a:p>
            <a:endParaRPr lang="en-AU" dirty="0"/>
          </a:p>
          <a:p>
            <a:r>
              <a:rPr lang="en-AU" dirty="0"/>
              <a:t>More recent in Australia and different approach among the states</a:t>
            </a:r>
          </a:p>
          <a:p>
            <a:endParaRPr lang="en-AU" dirty="0"/>
          </a:p>
          <a:p>
            <a:r>
              <a:rPr lang="en-AU" dirty="0"/>
              <a:t>Mitigation bank – parcel of land protected in perpetuity with the aim of preserving, restoring and/pr enhancing ecological function….compensatory mitigation to offset the impacts on ecological values, once established the bank can be used to generate credit that can be sold to meet requirements</a:t>
            </a:r>
          </a:p>
          <a:p>
            <a:endParaRPr lang="en-AU" dirty="0"/>
          </a:p>
          <a:p>
            <a:r>
              <a:rPr lang="en-AU" dirty="0"/>
              <a:t>Restoration economy – economic activity based on repurposing, renewing and reconnecting natural, built and socioeconomic environments</a:t>
            </a:r>
          </a:p>
          <a:p>
            <a:r>
              <a:rPr lang="en-AU" dirty="0"/>
              <a:t>Rewards and penalties associated with conservation</a:t>
            </a:r>
          </a:p>
          <a:p>
            <a:endParaRPr lang="en-AU" dirty="0"/>
          </a:p>
          <a:p>
            <a:r>
              <a:rPr lang="en-AU" b="1" dirty="0"/>
              <a:t>Advantages</a:t>
            </a:r>
          </a:p>
          <a:p>
            <a:r>
              <a:rPr lang="en-AU" dirty="0"/>
              <a:t>Diversified income</a:t>
            </a:r>
          </a:p>
          <a:p>
            <a:r>
              <a:rPr lang="en-AU" dirty="0"/>
              <a:t>Increased employment opportunities</a:t>
            </a:r>
          </a:p>
          <a:p>
            <a:r>
              <a:rPr lang="en-AU" dirty="0"/>
              <a:t>Opportunities for First Nations peoples</a:t>
            </a:r>
          </a:p>
          <a:p>
            <a:r>
              <a:rPr lang="en-AU" dirty="0"/>
              <a:t>Restoration and protection of values</a:t>
            </a:r>
          </a:p>
          <a:p>
            <a:r>
              <a:rPr lang="en-AU" dirty="0"/>
              <a:t>Offset impacts</a:t>
            </a:r>
          </a:p>
          <a:p>
            <a:r>
              <a:rPr lang="en-AU" dirty="0"/>
              <a:t>Commercial investment opportunities</a:t>
            </a:r>
          </a:p>
          <a:p>
            <a:endParaRPr lang="en-AU" dirty="0"/>
          </a:p>
        </p:txBody>
      </p:sp>
      <p:sp>
        <p:nvSpPr>
          <p:cNvPr id="4" name="Slide Number Placeholder 3"/>
          <p:cNvSpPr>
            <a:spLocks noGrp="1"/>
          </p:cNvSpPr>
          <p:nvPr>
            <p:ph type="sldNum" sz="quarter" idx="5"/>
          </p:nvPr>
        </p:nvSpPr>
        <p:spPr/>
        <p:txBody>
          <a:bodyPr/>
          <a:lstStyle/>
          <a:p>
            <a:fld id="{9DC49C6B-FA8B-4A65-9FA5-FEDB3E5F018A}" type="slidenum">
              <a:rPr lang="en-AU" smtClean="0"/>
              <a:pPr/>
              <a:t>12</a:t>
            </a:fld>
            <a:endParaRPr lang="en-AU"/>
          </a:p>
        </p:txBody>
      </p:sp>
    </p:spTree>
    <p:extLst>
      <p:ext uri="{BB962C8B-B14F-4D97-AF65-F5344CB8AC3E}">
        <p14:creationId xmlns:p14="http://schemas.microsoft.com/office/powerpoint/2010/main" val="40600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13</a:t>
            </a:fld>
            <a:endParaRPr lang="en-AU"/>
          </a:p>
        </p:txBody>
      </p:sp>
    </p:spTree>
    <p:extLst>
      <p:ext uri="{BB962C8B-B14F-4D97-AF65-F5344CB8AC3E}">
        <p14:creationId xmlns:p14="http://schemas.microsoft.com/office/powerpoint/2010/main" val="180887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14</a:t>
            </a:fld>
            <a:endParaRPr lang="en-AU"/>
          </a:p>
        </p:txBody>
      </p:sp>
    </p:spTree>
    <p:extLst>
      <p:ext uri="{BB962C8B-B14F-4D97-AF65-F5344CB8AC3E}">
        <p14:creationId xmlns:p14="http://schemas.microsoft.com/office/powerpoint/2010/main" val="420921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15</a:t>
            </a:fld>
            <a:endParaRPr lang="en-AU"/>
          </a:p>
        </p:txBody>
      </p:sp>
    </p:spTree>
    <p:extLst>
      <p:ext uri="{BB962C8B-B14F-4D97-AF65-F5344CB8AC3E}">
        <p14:creationId xmlns:p14="http://schemas.microsoft.com/office/powerpoint/2010/main" val="322648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16</a:t>
            </a:fld>
            <a:endParaRPr lang="en-AU"/>
          </a:p>
        </p:txBody>
      </p:sp>
    </p:spTree>
    <p:extLst>
      <p:ext uri="{BB962C8B-B14F-4D97-AF65-F5344CB8AC3E}">
        <p14:creationId xmlns:p14="http://schemas.microsoft.com/office/powerpoint/2010/main" val="28277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17</a:t>
            </a:fld>
            <a:endParaRPr lang="en-AU"/>
          </a:p>
        </p:txBody>
      </p:sp>
    </p:spTree>
    <p:extLst>
      <p:ext uri="{BB962C8B-B14F-4D97-AF65-F5344CB8AC3E}">
        <p14:creationId xmlns:p14="http://schemas.microsoft.com/office/powerpoint/2010/main" val="238471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18</a:t>
            </a:fld>
            <a:endParaRPr lang="en-AU"/>
          </a:p>
        </p:txBody>
      </p:sp>
    </p:spTree>
    <p:extLst>
      <p:ext uri="{BB962C8B-B14F-4D97-AF65-F5344CB8AC3E}">
        <p14:creationId xmlns:p14="http://schemas.microsoft.com/office/powerpoint/2010/main" val="156621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19</a:t>
            </a:fld>
            <a:endParaRPr lang="en-AU"/>
          </a:p>
        </p:txBody>
      </p:sp>
    </p:spTree>
    <p:extLst>
      <p:ext uri="{BB962C8B-B14F-4D97-AF65-F5344CB8AC3E}">
        <p14:creationId xmlns:p14="http://schemas.microsoft.com/office/powerpoint/2010/main" val="260618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a:t>Who I am within DES and what we do</a:t>
            </a:r>
          </a:p>
          <a:p>
            <a:r>
              <a:rPr lang="en-AU" dirty="0"/>
              <a:t>What will cover in the presentation, noting this is for discussion purposes and intended to prompt thought and discussion, very keen to hear from attendees</a:t>
            </a:r>
          </a:p>
        </p:txBody>
      </p:sp>
      <p:sp>
        <p:nvSpPr>
          <p:cNvPr id="4" name="Slide Number Placeholder 3"/>
          <p:cNvSpPr>
            <a:spLocks noGrp="1"/>
          </p:cNvSpPr>
          <p:nvPr>
            <p:ph type="sldNum" sz="quarter" idx="5"/>
          </p:nvPr>
        </p:nvSpPr>
        <p:spPr/>
        <p:txBody>
          <a:bodyPr/>
          <a:lstStyle/>
          <a:p>
            <a:fld id="{9DC49C6B-FA8B-4A65-9FA5-FEDB3E5F018A}" type="slidenum">
              <a:rPr lang="en-AU" smtClean="0"/>
              <a:pPr/>
              <a:t>2</a:t>
            </a:fld>
            <a:endParaRPr lang="en-AU"/>
          </a:p>
        </p:txBody>
      </p:sp>
    </p:spTree>
    <p:extLst>
      <p:ext uri="{BB962C8B-B14F-4D97-AF65-F5344CB8AC3E}">
        <p14:creationId xmlns:p14="http://schemas.microsoft.com/office/powerpoint/2010/main" val="489608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Non-Regulatory Reforms:</a:t>
            </a:r>
            <a:br>
              <a:rPr lang="en-AU" sz="1200" dirty="0">
                <a:effectLst/>
                <a:latin typeface="Calibri" panose="020F0502020204030204" pitchFamily="34" charset="0"/>
                <a:ea typeface="Calibri" panose="020F0502020204030204" pitchFamily="34" charset="0"/>
                <a:cs typeface="Times New Roman" panose="02020603050405020304" pitchFamily="18" charset="0"/>
              </a:rPr>
            </a:br>
            <a:r>
              <a:rPr lang="en-AU" sz="1200" dirty="0">
                <a:effectLst/>
                <a:latin typeface="Calibri" panose="020F0502020204030204" pitchFamily="34" charset="0"/>
                <a:ea typeface="Calibri" panose="020F0502020204030204" pitchFamily="34" charset="0"/>
                <a:cs typeface="Times New Roman" panose="02020603050405020304" pitchFamily="18" charset="0"/>
              </a:rPr>
              <a:t>The emphasis will be on supporting tools and guidelines that help functionality and use, align methodologies and streamline processes – significant residual impact guidelines, habitat quality guidelines, forms, templates and checklists, general guide,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iLearns</a:t>
            </a:r>
            <a:r>
              <a:rPr lang="en-AU" sz="1200" dirty="0">
                <a:effectLst/>
                <a:latin typeface="Calibri" panose="020F0502020204030204" pitchFamily="34" charset="0"/>
                <a:ea typeface="Calibri" panose="020F0502020204030204" pitchFamily="34" charset="0"/>
                <a:cs typeface="Times New Roman" panose="02020603050405020304" pitchFamily="18" charset="0"/>
              </a:rPr>
              <a:t>, offsets register data delivery.</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Additionally, the non-regulatory reforms will provide the foundation for a market-based approach, e.g. linking landholders and proponents through advanced offsets and expression of interest.</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179EF09E-98F6-4876-9DED-9B962BF848E0}" type="slidenum">
              <a:rPr lang="en-AU" smtClean="0"/>
              <a:pPr>
                <a:defRPr/>
              </a:pPr>
              <a:t>20</a:t>
            </a:fld>
            <a:endParaRPr lang="en-AU"/>
          </a:p>
        </p:txBody>
      </p:sp>
    </p:spTree>
    <p:extLst>
      <p:ext uri="{BB962C8B-B14F-4D97-AF65-F5344CB8AC3E}">
        <p14:creationId xmlns:p14="http://schemas.microsoft.com/office/powerpoint/2010/main" val="209616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DC49C6B-FA8B-4A65-9FA5-FEDB3E5F018A}" type="slidenum">
              <a:rPr lang="en-AU" smtClean="0"/>
              <a:pPr/>
              <a:t>21</a:t>
            </a:fld>
            <a:endParaRPr lang="en-AU"/>
          </a:p>
        </p:txBody>
      </p:sp>
    </p:spTree>
    <p:extLst>
      <p:ext uri="{BB962C8B-B14F-4D97-AF65-F5344CB8AC3E}">
        <p14:creationId xmlns:p14="http://schemas.microsoft.com/office/powerpoint/2010/main" val="423885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effectLst/>
                <a:ea typeface="Yu Mincho" panose="02020400000000000000" pitchFamily="18" charset="-128"/>
                <a:cs typeface="Calibri" panose="020F0502020204030204" pitchFamily="34" charset="0"/>
              </a:rPr>
              <a:t>According to a report by the Organisation for Economic Co-operation and Development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effectLst/>
              <a:ea typeface="Yu Mincho" panose="02020400000000000000" pitchFamily="18"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effectLst/>
                <a:ea typeface="Yu Mincho" panose="02020400000000000000" pitchFamily="18" charset="-128"/>
                <a:cs typeface="Calibri" panose="020F0502020204030204" pitchFamily="34" charset="0"/>
              </a:rPr>
              <a:t>In Queensland 29 plants and animals are now extinct in the wild, and a further </a:t>
            </a:r>
            <a:r>
              <a:rPr lang="en-AU" sz="1200" dirty="0">
                <a:ea typeface="Yu Mincho" panose="02020400000000000000" pitchFamily="18" charset="-128"/>
                <a:cs typeface="Calibri" panose="020F0502020204030204" pitchFamily="34" charset="0"/>
              </a:rPr>
              <a:t>245</a:t>
            </a:r>
            <a:r>
              <a:rPr lang="en-AU" sz="1200" dirty="0">
                <a:effectLst/>
                <a:ea typeface="Yu Mincho" panose="02020400000000000000" pitchFamily="18" charset="-128"/>
                <a:cs typeface="Calibri" panose="020F0502020204030204" pitchFamily="34" charset="0"/>
              </a:rPr>
              <a:t> animals and 784 plants are listed as threatened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effectLst/>
              <a:ea typeface="Yu Mincho" panose="02020400000000000000" pitchFamily="18"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ea typeface="Yu Mincho" panose="02020400000000000000" pitchFamily="18" charset="-128"/>
                <a:cs typeface="Calibri" panose="020F0502020204030204" pitchFamily="34" charset="0"/>
              </a:rPr>
              <a:t>Environmental markets and environmental offsets are part of the toolkit, they are not the only solution or answer., they are not the panacea, however they do have potential to bring much needed investment and attention into biodiversity conservation</a:t>
            </a:r>
            <a:endParaRPr lang="en-AU" sz="1200" dirty="0">
              <a:effectLst/>
              <a:ea typeface="Yu Mincho" panose="02020400000000000000" pitchFamily="18" charset="-128"/>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179EF09E-98F6-4876-9DED-9B962BF848E0}" type="slidenum">
              <a:rPr lang="en-AU" smtClean="0"/>
              <a:pPr>
                <a:defRPr/>
              </a:pPr>
              <a:t>3</a:t>
            </a:fld>
            <a:endParaRPr lang="en-AU"/>
          </a:p>
        </p:txBody>
      </p:sp>
    </p:spTree>
    <p:extLst>
      <p:ext uri="{BB962C8B-B14F-4D97-AF65-F5344CB8AC3E}">
        <p14:creationId xmlns:p14="http://schemas.microsoft.com/office/powerpoint/2010/main" val="128970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C49C6B-FA8B-4A65-9FA5-FEDB3E5F018A}" type="slidenum">
              <a:rPr lang="en-AU" smtClean="0"/>
              <a:pPr/>
              <a:t>4</a:t>
            </a:fld>
            <a:endParaRPr lang="en-AU"/>
          </a:p>
        </p:txBody>
      </p:sp>
    </p:spTree>
    <p:extLst>
      <p:ext uri="{BB962C8B-B14F-4D97-AF65-F5344CB8AC3E}">
        <p14:creationId xmlns:p14="http://schemas.microsoft.com/office/powerpoint/2010/main" val="36169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a:t>Range of different descriptions and classifications, no one size fits all</a:t>
            </a:r>
          </a:p>
          <a:p>
            <a:endParaRPr lang="en-AU" dirty="0"/>
          </a:p>
          <a:p>
            <a:r>
              <a:rPr lang="en-AU" dirty="0"/>
              <a:t>Different motivations, purposes, structures, participants etc</a:t>
            </a:r>
          </a:p>
          <a:p>
            <a:endParaRPr lang="en-AU" dirty="0"/>
          </a:p>
          <a:p>
            <a:r>
              <a:rPr lang="en-AU" dirty="0"/>
              <a:t>One description compliance and voluntary but can have elements of both </a:t>
            </a:r>
          </a:p>
        </p:txBody>
      </p:sp>
      <p:sp>
        <p:nvSpPr>
          <p:cNvPr id="4" name="Slide Number Placeholder 3"/>
          <p:cNvSpPr>
            <a:spLocks noGrp="1"/>
          </p:cNvSpPr>
          <p:nvPr>
            <p:ph type="sldNum" sz="quarter" idx="5"/>
          </p:nvPr>
        </p:nvSpPr>
        <p:spPr/>
        <p:txBody>
          <a:bodyPr/>
          <a:lstStyle/>
          <a:p>
            <a:fld id="{9DC49C6B-FA8B-4A65-9FA5-FEDB3E5F018A}" type="slidenum">
              <a:rPr lang="en-AU" smtClean="0"/>
              <a:pPr/>
              <a:t>5</a:t>
            </a:fld>
            <a:endParaRPr lang="en-AU"/>
          </a:p>
        </p:txBody>
      </p:sp>
    </p:spTree>
    <p:extLst>
      <p:ext uri="{BB962C8B-B14F-4D97-AF65-F5344CB8AC3E}">
        <p14:creationId xmlns:p14="http://schemas.microsoft.com/office/powerpoint/2010/main" val="196723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Tx/>
              <a:buNone/>
            </a:pPr>
            <a:endParaRPr lang="en-A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Ecosystems can never be really replaced as the functions and characteristics are unique and impossible to replicate. The offset site provides similar values, such as habitat and species composition.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dirty="0"/>
          </a:p>
          <a:p>
            <a:pPr marL="171450" indent="-171450">
              <a:buFontTx/>
              <a:buChar char="-"/>
            </a:pPr>
            <a:r>
              <a:rPr lang="en-AU" dirty="0"/>
              <a:t>Not all impacts can be offset, only environmentally significant values, such as certain species and ecosystems</a:t>
            </a:r>
          </a:p>
        </p:txBody>
      </p:sp>
      <p:sp>
        <p:nvSpPr>
          <p:cNvPr id="4" name="Slide Number Placeholder 3"/>
          <p:cNvSpPr>
            <a:spLocks noGrp="1"/>
          </p:cNvSpPr>
          <p:nvPr>
            <p:ph type="sldNum" sz="quarter" idx="5"/>
          </p:nvPr>
        </p:nvSpPr>
        <p:spPr/>
        <p:txBody>
          <a:bodyPr/>
          <a:lstStyle/>
          <a:p>
            <a:fld id="{32364B47-37CA-4D19-9B29-6EFBAB7B3E53}" type="slidenum">
              <a:rPr lang="en-AU" smtClean="0"/>
              <a:t>6</a:t>
            </a:fld>
            <a:endParaRPr lang="en-AU"/>
          </a:p>
        </p:txBody>
      </p:sp>
    </p:spTree>
    <p:extLst>
      <p:ext uri="{BB962C8B-B14F-4D97-AF65-F5344CB8AC3E}">
        <p14:creationId xmlns:p14="http://schemas.microsoft.com/office/powerpoint/2010/main" val="347811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indent="-171450">
              <a:buFontTx/>
              <a:buChar char="-"/>
            </a:pPr>
            <a:r>
              <a:rPr lang="en-AU" dirty="0"/>
              <a:t>The priority should always be to protect the environmental values where they are at the impact site first.</a:t>
            </a:r>
          </a:p>
          <a:p>
            <a:pPr marL="171450" indent="-171450">
              <a:buFontTx/>
              <a:buChar char="-"/>
            </a:pPr>
            <a:r>
              <a:rPr lang="en-AU" dirty="0"/>
              <a:t>Offsets are for unavoidable residual impacts (permanently lost or impacted)</a:t>
            </a:r>
          </a:p>
        </p:txBody>
      </p:sp>
      <p:sp>
        <p:nvSpPr>
          <p:cNvPr id="4" name="Slide Number Placeholder 3"/>
          <p:cNvSpPr>
            <a:spLocks noGrp="1"/>
          </p:cNvSpPr>
          <p:nvPr>
            <p:ph type="sldNum" sz="quarter" idx="5"/>
          </p:nvPr>
        </p:nvSpPr>
        <p:spPr/>
        <p:txBody>
          <a:bodyPr/>
          <a:lstStyle/>
          <a:p>
            <a:fld id="{32364B47-37CA-4D19-9B29-6EFBAB7B3E53}" type="slidenum">
              <a:rPr lang="en-AU" smtClean="0"/>
              <a:t>7</a:t>
            </a:fld>
            <a:endParaRPr lang="en-AU"/>
          </a:p>
        </p:txBody>
      </p:sp>
    </p:spTree>
    <p:extLst>
      <p:ext uri="{BB962C8B-B14F-4D97-AF65-F5344CB8AC3E}">
        <p14:creationId xmlns:p14="http://schemas.microsoft.com/office/powerpoint/2010/main" val="121982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indent="-171450">
              <a:buFontTx/>
              <a:buChar char="-"/>
            </a:pPr>
            <a:r>
              <a:rPr lang="en-AU" dirty="0"/>
              <a:t>The site must provide an outcome (habitat etc) for the same species that was impacted, or ecosystems similar to those impacted. </a:t>
            </a:r>
          </a:p>
          <a:p>
            <a:pPr marL="171450" indent="-171450">
              <a:buFontTx/>
              <a:buChar char="-"/>
            </a:pPr>
            <a:r>
              <a:rPr lang="en-AU" dirty="0"/>
              <a:t>Note that similar is more accurate under our framework, e.g. REs/ including wetlands can currently be restored within the same BVG.</a:t>
            </a:r>
          </a:p>
          <a:p>
            <a:pPr marL="171450" indent="-171450">
              <a:buFontTx/>
              <a:buChar char="-"/>
            </a:pPr>
            <a:r>
              <a:rPr lang="en-AU" b="1" i="0" dirty="0">
                <a:solidFill>
                  <a:srgbClr val="212529"/>
                </a:solidFill>
                <a:effectLst/>
                <a:latin typeface="Lato"/>
              </a:rPr>
              <a:t>Environmental values are those listed by the government </a:t>
            </a:r>
            <a:r>
              <a:rPr lang="en-AU" i="0" dirty="0">
                <a:solidFill>
                  <a:srgbClr val="212529"/>
                </a:solidFill>
                <a:effectLst/>
                <a:latin typeface="Lato"/>
              </a:rPr>
              <a:t>(</a:t>
            </a:r>
            <a:r>
              <a:rPr lang="en-AU" b="0" i="0" dirty="0">
                <a:solidFill>
                  <a:srgbClr val="212529"/>
                </a:solidFill>
                <a:effectLst/>
                <a:latin typeface="Lato"/>
              </a:rPr>
              <a:t>matters of state environmental significance under Queensland legislation or matters of local environmental significance under local planning schemes)</a:t>
            </a:r>
            <a:endParaRPr lang="en-AU" dirty="0"/>
          </a:p>
          <a:p>
            <a:endParaRPr lang="en-AU" dirty="0"/>
          </a:p>
        </p:txBody>
      </p:sp>
      <p:sp>
        <p:nvSpPr>
          <p:cNvPr id="4" name="Slide Number Placeholder 3"/>
          <p:cNvSpPr>
            <a:spLocks noGrp="1"/>
          </p:cNvSpPr>
          <p:nvPr>
            <p:ph type="sldNum" sz="quarter" idx="5"/>
          </p:nvPr>
        </p:nvSpPr>
        <p:spPr/>
        <p:txBody>
          <a:bodyPr/>
          <a:lstStyle/>
          <a:p>
            <a:fld id="{32364B47-37CA-4D19-9B29-6EFBAB7B3E53}" type="slidenum">
              <a:rPr lang="en-AU" smtClean="0"/>
              <a:t>8</a:t>
            </a:fld>
            <a:endParaRPr lang="en-AU"/>
          </a:p>
        </p:txBody>
      </p:sp>
    </p:spTree>
    <p:extLst>
      <p:ext uri="{BB962C8B-B14F-4D97-AF65-F5344CB8AC3E}">
        <p14:creationId xmlns:p14="http://schemas.microsoft.com/office/powerpoint/2010/main" val="269651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a:t>For financial settlement offsets required by a local government, an alternative financial settlement payment amount may be determined provided that the: • payment amount is no greater than what would have been required if calculated in accordance with the Financial Settlement Offset Calculation Methodology in Appendix 4; and • the local government is able to achieve a conservation outcome for the nature, size and scale of the impact on the prescribed environmental matter(s), the subject of the offset payment. When delivering offsets using financial settlement payments, local government may use money derived from other sources to supplement delivery of the conservation outcome where the financial settlement offset payment does not cover the full offset delivery costs.</a:t>
            </a:r>
          </a:p>
          <a:p>
            <a:endParaRPr lang="en-AU" dirty="0"/>
          </a:p>
          <a:p>
            <a:r>
              <a:rPr lang="en-AU" dirty="0"/>
              <a:t>The Offsets Act also provides that funds received by local governments for the purpose of environmental offsets must also be spent in a manner consistent with delivering a conservation outcome for the impacted matter. Financial payments made to local governments are held in a trust fund that is administered by the local government and may be used to pay for the offset delivery and fees associated with administering the fund.</a:t>
            </a:r>
          </a:p>
        </p:txBody>
      </p:sp>
      <p:sp>
        <p:nvSpPr>
          <p:cNvPr id="4" name="Slide Number Placeholder 3"/>
          <p:cNvSpPr>
            <a:spLocks noGrp="1"/>
          </p:cNvSpPr>
          <p:nvPr>
            <p:ph type="sldNum" sz="quarter" idx="5"/>
          </p:nvPr>
        </p:nvSpPr>
        <p:spPr/>
        <p:txBody>
          <a:bodyPr/>
          <a:lstStyle/>
          <a:p>
            <a:pPr>
              <a:defRPr/>
            </a:pPr>
            <a:fld id="{179EF09E-98F6-4876-9DED-9B962BF848E0}" type="slidenum">
              <a:rPr lang="en-AU" smtClean="0"/>
              <a:pPr>
                <a:defRPr/>
              </a:pPr>
              <a:t>9</a:t>
            </a:fld>
            <a:endParaRPr lang="en-AU"/>
          </a:p>
        </p:txBody>
      </p:sp>
    </p:spTree>
    <p:extLst>
      <p:ext uri="{BB962C8B-B14F-4D97-AF65-F5344CB8AC3E}">
        <p14:creationId xmlns:p14="http://schemas.microsoft.com/office/powerpoint/2010/main" val="178160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911973" y="3501008"/>
            <a:ext cx="5257800" cy="768350"/>
          </a:xfrm>
        </p:spPr>
        <p:txBody>
          <a:bodyPr/>
          <a:lstStyle>
            <a:lvl1pPr algn="ctr">
              <a:defRPr b="1">
                <a:solidFill>
                  <a:schemeClr val="tx1"/>
                </a:solidFill>
              </a:defRPr>
            </a:lvl1pPr>
          </a:lstStyle>
          <a:p>
            <a:pPr lvl="0"/>
            <a:r>
              <a:rPr lang="en-US" noProof="0"/>
              <a:t>Click to edit Master title style</a:t>
            </a:r>
            <a:endParaRPr lang="en-US" noProof="0" dirty="0"/>
          </a:p>
        </p:txBody>
      </p:sp>
      <p:sp>
        <p:nvSpPr>
          <p:cNvPr id="18435" name="Rectangle 3"/>
          <p:cNvSpPr>
            <a:spLocks noGrp="1" noChangeArrowheads="1"/>
          </p:cNvSpPr>
          <p:nvPr>
            <p:ph type="subTitle" idx="1"/>
          </p:nvPr>
        </p:nvSpPr>
        <p:spPr>
          <a:xfrm>
            <a:off x="1880891" y="4365104"/>
            <a:ext cx="5257800" cy="1655763"/>
          </a:xfrm>
        </p:spPr>
        <p:txBody>
          <a:bodyPr/>
          <a:lstStyle>
            <a:lvl1pPr marL="0" indent="0" algn="ctr">
              <a:buFontTx/>
              <a:buNone/>
              <a:defRPr>
                <a:solidFill>
                  <a:schemeClr val="tx1"/>
                </a:solidFill>
              </a:defRPr>
            </a:lvl1pPr>
          </a:lstStyle>
          <a:p>
            <a:pPr lvl="0"/>
            <a:r>
              <a:rPr lang="en-US" noProof="0"/>
              <a:t>Click to edit Master subtitle style</a:t>
            </a: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4617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0175" y="865188"/>
            <a:ext cx="1868488" cy="4724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69950" y="865188"/>
            <a:ext cx="5457825"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5657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7870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708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69950" y="1657350"/>
            <a:ext cx="3662363"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4713" y="1657350"/>
            <a:ext cx="3663950"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4584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946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3669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79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186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74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69950" y="865188"/>
            <a:ext cx="7446963"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AU"/>
          </a:p>
        </p:txBody>
      </p:sp>
      <p:sp>
        <p:nvSpPr>
          <p:cNvPr id="10243" name="Rectangle 3"/>
          <p:cNvSpPr>
            <a:spLocks noGrp="1" noChangeArrowheads="1"/>
          </p:cNvSpPr>
          <p:nvPr>
            <p:ph type="body" idx="1"/>
          </p:nvPr>
        </p:nvSpPr>
        <p:spPr bwMode="auto">
          <a:xfrm>
            <a:off x="869950" y="1657350"/>
            <a:ext cx="7478713"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p:titleStyle>
    <p:bodyStyle>
      <a:lvl1pPr marL="377825" indent="-377825" algn="l" rtl="0" eaLnBrk="1" fontAlgn="base" hangingPunct="1">
        <a:spcBef>
          <a:spcPct val="20000"/>
        </a:spcBef>
        <a:spcAft>
          <a:spcPct val="0"/>
        </a:spcAft>
        <a:buChar char="•"/>
        <a:defRPr sz="2000">
          <a:solidFill>
            <a:schemeClr val="tx1"/>
          </a:solidFill>
          <a:latin typeface="+mn-lt"/>
          <a:ea typeface="+mn-ea"/>
          <a:cs typeface="+mn-cs"/>
        </a:defRPr>
      </a:lvl1pPr>
      <a:lvl2pPr marL="766763" indent="-198438" algn="l" rtl="0" eaLnBrk="1" fontAlgn="base" hangingPunct="1">
        <a:spcBef>
          <a:spcPct val="20000"/>
        </a:spcBef>
        <a:spcAft>
          <a:spcPct val="0"/>
        </a:spcAft>
        <a:buChar char="–"/>
        <a:defRPr>
          <a:solidFill>
            <a:schemeClr val="tx1"/>
          </a:solidFill>
          <a:latin typeface="+mn-lt"/>
        </a:defRPr>
      </a:lvl2pPr>
      <a:lvl3pPr marL="1144588" indent="-187325" algn="l" rtl="0" eaLnBrk="1" fontAlgn="base" hangingPunct="1">
        <a:spcBef>
          <a:spcPct val="20000"/>
        </a:spcBef>
        <a:spcAft>
          <a:spcPct val="0"/>
        </a:spcAft>
        <a:buChar char="•"/>
        <a:defRPr sz="1600">
          <a:solidFill>
            <a:schemeClr val="tx1"/>
          </a:solidFill>
          <a:latin typeface="+mn-lt"/>
        </a:defRPr>
      </a:lvl3pPr>
      <a:lvl4pPr marL="1787525" indent="-228600" algn="l" rtl="0" eaLnBrk="1" fontAlgn="base" hangingPunct="1">
        <a:spcBef>
          <a:spcPct val="20000"/>
        </a:spcBef>
        <a:spcAft>
          <a:spcPct val="0"/>
        </a:spcAft>
        <a:defRPr sz="1400">
          <a:solidFill>
            <a:schemeClr val="tx1"/>
          </a:solidFill>
          <a:latin typeface="+mn-lt"/>
        </a:defRPr>
      </a:lvl4pPr>
      <a:lvl5pPr marL="2206625" indent="-228600" algn="l" rtl="0" eaLnBrk="1" fontAlgn="base" hangingPunct="1">
        <a:spcBef>
          <a:spcPct val="20000"/>
        </a:spcBef>
        <a:spcAft>
          <a:spcPct val="0"/>
        </a:spcAft>
        <a:buChar char="»"/>
        <a:defRPr sz="1200">
          <a:solidFill>
            <a:schemeClr val="tx1"/>
          </a:solidFill>
          <a:latin typeface="+mn-lt"/>
        </a:defRPr>
      </a:lvl5pPr>
      <a:lvl6pPr marL="2663825" indent="-228600" algn="l" rtl="0" eaLnBrk="1" fontAlgn="base" hangingPunct="1">
        <a:spcBef>
          <a:spcPct val="20000"/>
        </a:spcBef>
        <a:spcAft>
          <a:spcPct val="0"/>
        </a:spcAft>
        <a:buChar char="»"/>
        <a:defRPr sz="1200">
          <a:solidFill>
            <a:schemeClr val="tx1"/>
          </a:solidFill>
          <a:latin typeface="+mn-lt"/>
        </a:defRPr>
      </a:lvl6pPr>
      <a:lvl7pPr marL="3121025" indent="-228600" algn="l" rtl="0" eaLnBrk="1" fontAlgn="base" hangingPunct="1">
        <a:spcBef>
          <a:spcPct val="20000"/>
        </a:spcBef>
        <a:spcAft>
          <a:spcPct val="0"/>
        </a:spcAft>
        <a:buChar char="»"/>
        <a:defRPr sz="1200">
          <a:solidFill>
            <a:schemeClr val="tx1"/>
          </a:solidFill>
          <a:latin typeface="+mn-lt"/>
        </a:defRPr>
      </a:lvl7pPr>
      <a:lvl8pPr marL="3578225" indent="-228600" algn="l" rtl="0" eaLnBrk="1" fontAlgn="base" hangingPunct="1">
        <a:spcBef>
          <a:spcPct val="20000"/>
        </a:spcBef>
        <a:spcAft>
          <a:spcPct val="0"/>
        </a:spcAft>
        <a:buChar char="»"/>
        <a:defRPr sz="1200">
          <a:solidFill>
            <a:schemeClr val="tx1"/>
          </a:solidFill>
          <a:latin typeface="+mn-lt"/>
        </a:defRPr>
      </a:lvl8pPr>
      <a:lvl9pPr marL="4035425"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pbcactreview.environment.gov.au/resources/interim-repor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qld.gov.au/__data/assets/pdf_file/0008/141020/review-qld-env-offsets-framework-repor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https://pdf.usaid.gov/pdf_docs/Pnado648.pdf" TargetMode="External"/><Relationship Id="rId3" Type="http://schemas.openxmlformats.org/officeDocument/2006/relationships/image" Target="../media/image15.png"/><Relationship Id="rId7" Type="http://schemas.openxmlformats.org/officeDocument/2006/relationships/hyperlink" Target="https://www.forest-trends.org/bbo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iucn.org/resources/issues-briefs/biodiversity-offsets" TargetMode="External"/><Relationship Id="rId11" Type="http://schemas.openxmlformats.org/officeDocument/2006/relationships/hyperlink" Target="https://www.nespthreatenedspecies.edu.au/video-gallery" TargetMode="External"/><Relationship Id="rId5" Type="http://schemas.openxmlformats.org/officeDocument/2006/relationships/hyperlink" Target="https://www.qld.gov.au/environment/pollution/management/offsets/review" TargetMode="External"/><Relationship Id="rId10" Type="http://schemas.openxmlformats.org/officeDocument/2006/relationships/hyperlink" Target="https://www.environment.gov.au/epbc/publications/epbc-act-environmental-offsets-policy" TargetMode="External"/><Relationship Id="rId4" Type="http://schemas.openxmlformats.org/officeDocument/2006/relationships/hyperlink" Target="https://www.qld.gov.au/environment/pollution/management/offsets" TargetMode="External"/><Relationship Id="rId9" Type="http://schemas.openxmlformats.org/officeDocument/2006/relationships/hyperlink" Target="Pnado648.pdf%20(usai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755576" y="3573016"/>
            <a:ext cx="7972228" cy="768350"/>
          </a:xfrm>
        </p:spPr>
        <p:txBody>
          <a:bodyPr/>
          <a:lstStyle>
            <a:lvl1pPr algn="ctr">
              <a:defRPr>
                <a:solidFill>
                  <a:schemeClr val="bg1"/>
                </a:solidFill>
              </a:defRPr>
            </a:lvl1pPr>
          </a:lstStyle>
          <a:p>
            <a:pPr lvl="0"/>
            <a:r>
              <a:rPr lang="en-US" b="1" dirty="0">
                <a:solidFill>
                  <a:schemeClr val="tx1"/>
                </a:solidFill>
              </a:rPr>
              <a:t>Environmental impact and environmental markets</a:t>
            </a:r>
            <a:endParaRPr lang="en-US" noProof="0" dirty="0">
              <a:solidFill>
                <a:schemeClr val="tx1"/>
              </a:solidFill>
            </a:endParaRPr>
          </a:p>
        </p:txBody>
      </p:sp>
      <p:sp>
        <p:nvSpPr>
          <p:cNvPr id="5" name="Rectangle 3"/>
          <p:cNvSpPr txBox="1">
            <a:spLocks noChangeArrowheads="1"/>
          </p:cNvSpPr>
          <p:nvPr/>
        </p:nvSpPr>
        <p:spPr bwMode="auto">
          <a:xfrm>
            <a:off x="1105286" y="4653136"/>
            <a:ext cx="7272808" cy="14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2000">
                <a:solidFill>
                  <a:schemeClr val="bg1"/>
                </a:solidFill>
                <a:latin typeface="+mn-lt"/>
                <a:ea typeface="+mn-ea"/>
                <a:cs typeface="+mn-cs"/>
              </a:defRPr>
            </a:lvl1pPr>
            <a:lvl2pPr marL="766763" indent="-198438" algn="l" rtl="0" fontAlgn="base">
              <a:spcBef>
                <a:spcPct val="20000"/>
              </a:spcBef>
              <a:spcAft>
                <a:spcPct val="0"/>
              </a:spcAft>
              <a:buChar char="–"/>
              <a:defRPr>
                <a:solidFill>
                  <a:schemeClr val="tx1"/>
                </a:solidFill>
                <a:latin typeface="+mn-lt"/>
              </a:defRPr>
            </a:lvl2pPr>
            <a:lvl3pPr marL="1144588" indent="-187325" algn="l" rtl="0" fontAlgn="base">
              <a:spcBef>
                <a:spcPct val="20000"/>
              </a:spcBef>
              <a:spcAft>
                <a:spcPct val="0"/>
              </a:spcAft>
              <a:buChar char="•"/>
              <a:defRPr sz="1600">
                <a:solidFill>
                  <a:schemeClr val="tx1"/>
                </a:solidFill>
                <a:latin typeface="+mn-lt"/>
              </a:defRPr>
            </a:lvl3pPr>
            <a:lvl4pPr marL="1787525" indent="-228600" algn="l" rtl="0" fontAlgn="base">
              <a:spcBef>
                <a:spcPct val="20000"/>
              </a:spcBef>
              <a:spcAft>
                <a:spcPct val="0"/>
              </a:spcAft>
              <a:defRPr sz="1400">
                <a:solidFill>
                  <a:schemeClr val="tx1"/>
                </a:solidFill>
                <a:latin typeface="+mn-lt"/>
              </a:defRPr>
            </a:lvl4pPr>
            <a:lvl5pPr marL="2206625" indent="-228600" algn="l" rtl="0" fontAlgn="base">
              <a:spcBef>
                <a:spcPct val="20000"/>
              </a:spcBef>
              <a:spcAft>
                <a:spcPct val="0"/>
              </a:spcAft>
              <a:buChar char="»"/>
              <a:defRPr sz="1200">
                <a:solidFill>
                  <a:schemeClr val="tx1"/>
                </a:solidFill>
                <a:latin typeface="+mn-lt"/>
              </a:defRPr>
            </a:lvl5pPr>
            <a:lvl6pPr marL="2663825" indent="-228600" algn="l" rtl="0" fontAlgn="base">
              <a:spcBef>
                <a:spcPct val="20000"/>
              </a:spcBef>
              <a:spcAft>
                <a:spcPct val="0"/>
              </a:spcAft>
              <a:buChar char="»"/>
              <a:defRPr sz="1200">
                <a:solidFill>
                  <a:schemeClr val="tx1"/>
                </a:solidFill>
                <a:latin typeface="+mn-lt"/>
              </a:defRPr>
            </a:lvl6pPr>
            <a:lvl7pPr marL="3121025" indent="-228600" algn="l" rtl="0" fontAlgn="base">
              <a:spcBef>
                <a:spcPct val="20000"/>
              </a:spcBef>
              <a:spcAft>
                <a:spcPct val="0"/>
              </a:spcAft>
              <a:buChar char="»"/>
              <a:defRPr sz="1200">
                <a:solidFill>
                  <a:schemeClr val="tx1"/>
                </a:solidFill>
                <a:latin typeface="+mn-lt"/>
              </a:defRPr>
            </a:lvl7pPr>
            <a:lvl8pPr marL="3578225" indent="-228600" algn="l" rtl="0" fontAlgn="base">
              <a:spcBef>
                <a:spcPct val="20000"/>
              </a:spcBef>
              <a:spcAft>
                <a:spcPct val="0"/>
              </a:spcAft>
              <a:buChar char="»"/>
              <a:defRPr sz="1200">
                <a:solidFill>
                  <a:schemeClr val="tx1"/>
                </a:solidFill>
                <a:latin typeface="+mn-lt"/>
              </a:defRPr>
            </a:lvl8pPr>
            <a:lvl9pPr marL="4035425" indent="-228600" algn="l" rtl="0" fontAlgn="base">
              <a:spcBef>
                <a:spcPct val="20000"/>
              </a:spcBef>
              <a:spcAft>
                <a:spcPct val="0"/>
              </a:spcAft>
              <a:buChar char="»"/>
              <a:defRPr sz="1200">
                <a:solidFill>
                  <a:schemeClr val="tx1"/>
                </a:solidFill>
                <a:latin typeface="+mn-lt"/>
              </a:defRPr>
            </a:lvl9pPr>
          </a:lstStyle>
          <a:p>
            <a:pPr marL="0" indent="0" algn="ctr">
              <a:lnSpc>
                <a:spcPct val="90000"/>
              </a:lnSpc>
              <a:spcBef>
                <a:spcPts val="600"/>
              </a:spcBef>
              <a:buNone/>
            </a:pPr>
            <a:r>
              <a:rPr lang="en-AU" altLang="en-US" dirty="0">
                <a:solidFill>
                  <a:schemeClr val="tx1"/>
                </a:solidFill>
              </a:rPr>
              <a:t>Amelia Selles</a:t>
            </a:r>
          </a:p>
          <a:p>
            <a:pPr marL="0" indent="0" algn="ctr">
              <a:lnSpc>
                <a:spcPct val="90000"/>
              </a:lnSpc>
              <a:spcBef>
                <a:spcPts val="600"/>
              </a:spcBef>
              <a:buNone/>
            </a:pPr>
            <a:r>
              <a:rPr lang="en-AU" altLang="en-US" dirty="0">
                <a:solidFill>
                  <a:schemeClr val="tx1"/>
                </a:solidFill>
              </a:rPr>
              <a:t>Manager, Environmental Offsets Policy</a:t>
            </a:r>
          </a:p>
          <a:p>
            <a:pPr marL="0" indent="0" algn="ctr">
              <a:lnSpc>
                <a:spcPct val="90000"/>
              </a:lnSpc>
              <a:spcBef>
                <a:spcPts val="600"/>
              </a:spcBef>
              <a:buNone/>
            </a:pPr>
            <a:r>
              <a:rPr lang="en-AU" altLang="en-US" dirty="0">
                <a:solidFill>
                  <a:schemeClr val="tx1"/>
                </a:solidFill>
              </a:rPr>
              <a:t>Queensland Department of Environment and Science</a:t>
            </a:r>
          </a:p>
          <a:p>
            <a:pPr marL="0" indent="0" algn="ctr">
              <a:lnSpc>
                <a:spcPct val="90000"/>
              </a:lnSpc>
              <a:spcBef>
                <a:spcPts val="600"/>
              </a:spcBef>
              <a:buNone/>
            </a:pPr>
            <a:endParaRPr lang="en-AU" altLang="en-US" sz="1100" dirty="0">
              <a:solidFill>
                <a:schemeClr val="tx1"/>
              </a:solidFill>
            </a:endParaRPr>
          </a:p>
          <a:p>
            <a:pPr marL="0" indent="0" algn="ctr">
              <a:lnSpc>
                <a:spcPct val="90000"/>
              </a:lnSpc>
              <a:spcBef>
                <a:spcPts val="600"/>
              </a:spcBef>
              <a:buNone/>
            </a:pPr>
            <a:r>
              <a:rPr lang="en-AU" altLang="en-US" sz="1800" dirty="0">
                <a:solidFill>
                  <a:schemeClr val="tx1"/>
                </a:solidFill>
              </a:rPr>
              <a:t>October 2021</a:t>
            </a:r>
          </a:p>
        </p:txBody>
      </p:sp>
      <p:pic>
        <p:nvPicPr>
          <p:cNvPr id="10" name="Picture 9" descr="A close up of a flower&#10;&#10;Description automatically generated">
            <a:extLst>
              <a:ext uri="{FF2B5EF4-FFF2-40B4-BE49-F238E27FC236}">
                <a16:creationId xmlns:a16="http://schemas.microsoft.com/office/drawing/2014/main" id="{1410EC97-A74A-48B5-944A-F4844BC5015A}"/>
              </a:ext>
            </a:extLst>
          </p:cNvPr>
          <p:cNvPicPr>
            <a:picLocks noChangeAspect="1"/>
          </p:cNvPicPr>
          <p:nvPr/>
        </p:nvPicPr>
        <p:blipFill rotWithShape="1">
          <a:blip r:embed="rId3">
            <a:extLst>
              <a:ext uri="{28A0092B-C50C-407E-A947-70E740481C1C}">
                <a14:useLocalDpi xmlns:a14="http://schemas.microsoft.com/office/drawing/2010/main" val="0"/>
              </a:ext>
            </a:extLst>
          </a:blip>
          <a:srcRect l="14769" r="23033" b="-3"/>
          <a:stretch/>
        </p:blipFill>
        <p:spPr>
          <a:xfrm>
            <a:off x="3256092" y="885390"/>
            <a:ext cx="2468036" cy="2648755"/>
          </a:xfrm>
          <a:prstGeom prst="rect">
            <a:avLst/>
          </a:prstGeom>
          <a:noFill/>
        </p:spPr>
      </p:pic>
      <p:pic>
        <p:nvPicPr>
          <p:cNvPr id="11" name="Picture 2" descr="Fears for FNQ wildlife as traffic returns to roads post-coronavirus  restrictions - ABC News">
            <a:extLst>
              <a:ext uri="{FF2B5EF4-FFF2-40B4-BE49-F238E27FC236}">
                <a16:creationId xmlns:a16="http://schemas.microsoft.com/office/drawing/2014/main" id="{737F76A7-D09D-4775-937F-3BCF02F45B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862"/>
          <a:stretch/>
        </p:blipFill>
        <p:spPr bwMode="auto">
          <a:xfrm>
            <a:off x="5920388" y="896620"/>
            <a:ext cx="2954015" cy="2641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een frog on a leaf&#10;&#10;Description automatically generated with low confidence">
            <a:extLst>
              <a:ext uri="{FF2B5EF4-FFF2-40B4-BE49-F238E27FC236}">
                <a16:creationId xmlns:a16="http://schemas.microsoft.com/office/drawing/2014/main" id="{E7587632-0BD6-4383-A23E-D9D10CC4B994}"/>
              </a:ext>
            </a:extLst>
          </p:cNvPr>
          <p:cNvPicPr>
            <a:picLocks noChangeAspect="1"/>
          </p:cNvPicPr>
          <p:nvPr/>
        </p:nvPicPr>
        <p:blipFill rotWithShape="1">
          <a:blip r:embed="rId5">
            <a:extLst>
              <a:ext uri="{28A0092B-C50C-407E-A947-70E740481C1C}">
                <a14:useLocalDpi xmlns:a14="http://schemas.microsoft.com/office/drawing/2010/main" val="0"/>
              </a:ext>
            </a:extLst>
          </a:blip>
          <a:srcRect l="19251" t="12590" r="1701"/>
          <a:stretch/>
        </p:blipFill>
        <p:spPr>
          <a:xfrm>
            <a:off x="230860" y="901925"/>
            <a:ext cx="2828972" cy="26417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54C8-D468-48B3-A4BD-651D524CC8B8}"/>
              </a:ext>
            </a:extLst>
          </p:cNvPr>
          <p:cNvSpPr>
            <a:spLocks noGrp="1"/>
          </p:cNvSpPr>
          <p:nvPr>
            <p:ph type="title"/>
          </p:nvPr>
        </p:nvSpPr>
        <p:spPr>
          <a:xfrm>
            <a:off x="179512" y="743527"/>
            <a:ext cx="7446963" cy="814387"/>
          </a:xfrm>
        </p:spPr>
        <p:txBody>
          <a:bodyPr/>
          <a:lstStyle/>
          <a:p>
            <a:r>
              <a:rPr lang="en-AU" dirty="0"/>
              <a:t>Environmental offset market</a:t>
            </a:r>
          </a:p>
        </p:txBody>
      </p:sp>
      <p:sp>
        <p:nvSpPr>
          <p:cNvPr id="3" name="Content Placeholder 2">
            <a:extLst>
              <a:ext uri="{FF2B5EF4-FFF2-40B4-BE49-F238E27FC236}">
                <a16:creationId xmlns:a16="http://schemas.microsoft.com/office/drawing/2014/main" id="{EF03DFED-C05D-4759-8FB4-106827338FAD}"/>
              </a:ext>
            </a:extLst>
          </p:cNvPr>
          <p:cNvSpPr>
            <a:spLocks noGrp="1"/>
          </p:cNvSpPr>
          <p:nvPr>
            <p:ph idx="1"/>
          </p:nvPr>
        </p:nvSpPr>
        <p:spPr>
          <a:xfrm>
            <a:off x="611560" y="1556792"/>
            <a:ext cx="7920880" cy="4436020"/>
          </a:xfrm>
        </p:spPr>
        <p:txBody>
          <a:bodyPr/>
          <a:lstStyle/>
          <a:p>
            <a:r>
              <a:rPr lang="en-AU" dirty="0"/>
              <a:t>An offset environmental market is created by the offset condition</a:t>
            </a:r>
          </a:p>
          <a:p>
            <a:pPr marL="0" indent="0">
              <a:buNone/>
            </a:pPr>
            <a:endParaRPr lang="en-AU" dirty="0"/>
          </a:p>
          <a:p>
            <a:r>
              <a:rPr lang="en-AU" dirty="0"/>
              <a:t>The ‘buyer’ is the approval/permit holder of the offset condition, where the offset obligation is paid out financially, a government/body takes this role</a:t>
            </a:r>
          </a:p>
          <a:p>
            <a:pPr marL="0" indent="0">
              <a:buNone/>
            </a:pPr>
            <a:endParaRPr lang="en-AU" dirty="0"/>
          </a:p>
          <a:p>
            <a:r>
              <a:rPr lang="en-AU" dirty="0"/>
              <a:t>The ‘seller/supplier’ is the landholder/manager of the offset site</a:t>
            </a:r>
          </a:p>
          <a:p>
            <a:endParaRPr lang="en-AU" dirty="0"/>
          </a:p>
          <a:p>
            <a:r>
              <a:rPr lang="en-AU" dirty="0"/>
              <a:t>Limits volume, location and focus for the market</a:t>
            </a:r>
          </a:p>
          <a:p>
            <a:endParaRPr lang="en-AU" dirty="0"/>
          </a:p>
          <a:p>
            <a:r>
              <a:rPr lang="en-AU" dirty="0"/>
              <a:t>Key issue is land supply for the offset site, can create time lag and  can lead to compromised conservation outcomes</a:t>
            </a:r>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52615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87524" y="1772816"/>
            <a:ext cx="8568952" cy="4579962"/>
          </a:xfrm>
        </p:spPr>
        <p:txBody>
          <a:bodyPr/>
          <a:lstStyle/>
          <a:p>
            <a:r>
              <a:rPr lang="en-AU" dirty="0"/>
              <a:t>Land registered for future use as an offset</a:t>
            </a:r>
          </a:p>
          <a:p>
            <a:r>
              <a:rPr lang="en-AU" dirty="0"/>
              <a:t>Reduce time delay and risks</a:t>
            </a:r>
          </a:p>
          <a:p>
            <a:r>
              <a:rPr lang="en-AU" dirty="0"/>
              <a:t>Used by developers or government</a:t>
            </a:r>
          </a:p>
          <a:p>
            <a:r>
              <a:rPr lang="en-AU" dirty="0"/>
              <a:t>No obligations until agreement to use</a:t>
            </a:r>
          </a:p>
          <a:p>
            <a:r>
              <a:rPr lang="en-AU" dirty="0"/>
              <a:t>Competitive edge in offset tender processes run by State</a:t>
            </a:r>
          </a:p>
          <a:p>
            <a:pPr marL="0" indent="0">
              <a:buNone/>
            </a:pPr>
            <a:endParaRPr lang="en-AU" dirty="0"/>
          </a:p>
          <a:p>
            <a:pPr marL="0" indent="0">
              <a:buNone/>
            </a:pPr>
            <a:r>
              <a:rPr lang="en-AU" dirty="0"/>
              <a:t>Also ‘soft’ entry options - expression of interest</a:t>
            </a:r>
          </a:p>
          <a:p>
            <a:pPr marL="0" indent="0">
              <a:buNone/>
            </a:pPr>
            <a:endParaRPr lang="en-AU" dirty="0"/>
          </a:p>
          <a:p>
            <a:pPr marL="0" indent="0">
              <a:buNone/>
            </a:pPr>
            <a:r>
              <a:rPr lang="en-AU" dirty="0"/>
              <a:t>How do we link proponents with land supply e.g. advanced offsets, offsets register etc</a:t>
            </a:r>
          </a:p>
          <a:p>
            <a:pPr marL="0" indent="0">
              <a:buNone/>
            </a:pPr>
            <a:endParaRPr lang="en-US" dirty="0"/>
          </a:p>
        </p:txBody>
      </p:sp>
      <p:sp>
        <p:nvSpPr>
          <p:cNvPr id="5" name="Rectangle 2">
            <a:extLst>
              <a:ext uri="{FF2B5EF4-FFF2-40B4-BE49-F238E27FC236}">
                <a16:creationId xmlns:a16="http://schemas.microsoft.com/office/drawing/2014/main" id="{7FB1CD7D-D4E6-439C-9F44-2443F2E486DA}"/>
              </a:ext>
            </a:extLst>
          </p:cNvPr>
          <p:cNvSpPr txBox="1">
            <a:spLocks noChangeArrowheads="1"/>
          </p:cNvSpPr>
          <p:nvPr/>
        </p:nvSpPr>
        <p:spPr bwMode="auto">
          <a:xfrm>
            <a:off x="-900608" y="908720"/>
            <a:ext cx="5256584" cy="58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ctr"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a:solidFill>
                  <a:schemeClr val="tx1"/>
                </a:solidFill>
                <a:latin typeface="Arial" charset="0"/>
              </a:defRPr>
            </a:lvl2pPr>
            <a:lvl3pPr algn="l" rtl="0" fontAlgn="base">
              <a:spcBef>
                <a:spcPct val="0"/>
              </a:spcBef>
              <a:spcAft>
                <a:spcPct val="0"/>
              </a:spcAft>
              <a:defRPr sz="2800">
                <a:solidFill>
                  <a:schemeClr val="tx1"/>
                </a:solidFill>
                <a:latin typeface="Arial" charset="0"/>
              </a:defRPr>
            </a:lvl3pPr>
            <a:lvl4pPr algn="l" rtl="0" fontAlgn="base">
              <a:spcBef>
                <a:spcPct val="0"/>
              </a:spcBef>
              <a:spcAft>
                <a:spcPct val="0"/>
              </a:spcAft>
              <a:defRPr sz="2800">
                <a:solidFill>
                  <a:schemeClr val="tx1"/>
                </a:solidFill>
                <a:latin typeface="Arial" charset="0"/>
              </a:defRPr>
            </a:lvl4pPr>
            <a:lvl5pPr algn="l" rtl="0" fontAlgn="base">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eaLnBrk="1" hangingPunct="1">
              <a:buNone/>
            </a:pPr>
            <a:r>
              <a:rPr lang="en-AU" b="0" kern="0" dirty="0"/>
              <a:t>Advanced offsets</a:t>
            </a:r>
            <a:endParaRPr lang="en-US" b="0" kern="0" dirty="0"/>
          </a:p>
        </p:txBody>
      </p:sp>
    </p:spTree>
    <p:extLst>
      <p:ext uri="{BB962C8B-B14F-4D97-AF65-F5344CB8AC3E}">
        <p14:creationId xmlns:p14="http://schemas.microsoft.com/office/powerpoint/2010/main" val="181711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7E10A4-08E9-43D7-B1D5-F90E0EAC0AA0}"/>
              </a:ext>
            </a:extLst>
          </p:cNvPr>
          <p:cNvSpPr>
            <a:spLocks noGrp="1"/>
          </p:cNvSpPr>
          <p:nvPr>
            <p:ph idx="1"/>
          </p:nvPr>
        </p:nvSpPr>
        <p:spPr>
          <a:xfrm>
            <a:off x="869950" y="2060574"/>
            <a:ext cx="7478713" cy="3932238"/>
          </a:xfrm>
        </p:spPr>
        <p:txBody>
          <a:bodyPr/>
          <a:lstStyle/>
          <a:p>
            <a:r>
              <a:rPr lang="en-AU" dirty="0"/>
              <a:t>What can we learn from overseas examples?</a:t>
            </a:r>
          </a:p>
          <a:p>
            <a:endParaRPr lang="en-AU" b="1" dirty="0"/>
          </a:p>
          <a:p>
            <a:r>
              <a:rPr lang="en-AU" b="1" dirty="0"/>
              <a:t>Incentivising protection and restoration</a:t>
            </a:r>
          </a:p>
          <a:p>
            <a:endParaRPr lang="en-AU" dirty="0"/>
          </a:p>
          <a:p>
            <a:r>
              <a:rPr lang="en-AU" dirty="0"/>
              <a:t>Generate income for landholders and managers</a:t>
            </a:r>
          </a:p>
          <a:p>
            <a:endParaRPr lang="en-AU" dirty="0"/>
          </a:p>
          <a:p>
            <a:r>
              <a:rPr lang="en-AU" dirty="0"/>
              <a:t>Deliver conservation outcomes</a:t>
            </a:r>
          </a:p>
          <a:p>
            <a:endParaRPr lang="en-AU" dirty="0"/>
          </a:p>
          <a:p>
            <a:r>
              <a:rPr lang="en-AU" dirty="0"/>
              <a:t>Offset impacts</a:t>
            </a:r>
          </a:p>
        </p:txBody>
      </p:sp>
      <p:sp>
        <p:nvSpPr>
          <p:cNvPr id="4" name="Title 1">
            <a:extLst>
              <a:ext uri="{FF2B5EF4-FFF2-40B4-BE49-F238E27FC236}">
                <a16:creationId xmlns:a16="http://schemas.microsoft.com/office/drawing/2014/main" id="{4A9EE1A4-9F06-45F9-A9BE-236FD0BD5061}"/>
              </a:ext>
            </a:extLst>
          </p:cNvPr>
          <p:cNvSpPr>
            <a:spLocks noGrp="1"/>
          </p:cNvSpPr>
          <p:nvPr>
            <p:ph type="title"/>
          </p:nvPr>
        </p:nvSpPr>
        <p:spPr>
          <a:xfrm>
            <a:off x="323528" y="865188"/>
            <a:ext cx="8382570" cy="814387"/>
          </a:xfrm>
        </p:spPr>
        <p:txBody>
          <a:bodyPr/>
          <a:lstStyle/>
          <a:p>
            <a:r>
              <a:rPr lang="en-AU" dirty="0"/>
              <a:t>Conservation banking and building a ‘restorative economy’</a:t>
            </a:r>
          </a:p>
        </p:txBody>
      </p:sp>
    </p:spTree>
    <p:extLst>
      <p:ext uri="{BB962C8B-B14F-4D97-AF65-F5344CB8AC3E}">
        <p14:creationId xmlns:p14="http://schemas.microsoft.com/office/powerpoint/2010/main" val="30656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8204-6ECB-4C9E-B724-3D8F7AF37DFF}"/>
              </a:ext>
            </a:extLst>
          </p:cNvPr>
          <p:cNvSpPr>
            <a:spLocks noGrp="1"/>
          </p:cNvSpPr>
          <p:nvPr>
            <p:ph type="title"/>
          </p:nvPr>
        </p:nvSpPr>
        <p:spPr>
          <a:xfrm>
            <a:off x="107504" y="1368970"/>
            <a:ext cx="9172870" cy="814387"/>
          </a:xfrm>
        </p:spPr>
        <p:txBody>
          <a:bodyPr/>
          <a:lstStyle/>
          <a:p>
            <a:r>
              <a:rPr lang="en-AU" dirty="0"/>
              <a:t>Prof. Samuels review federal environment act</a:t>
            </a:r>
            <a:br>
              <a:rPr lang="en-AU" dirty="0"/>
            </a:br>
            <a:endParaRPr lang="en-AU" dirty="0"/>
          </a:p>
        </p:txBody>
      </p:sp>
      <p:sp>
        <p:nvSpPr>
          <p:cNvPr id="3" name="Content Placeholder 2">
            <a:extLst>
              <a:ext uri="{FF2B5EF4-FFF2-40B4-BE49-F238E27FC236}">
                <a16:creationId xmlns:a16="http://schemas.microsoft.com/office/drawing/2014/main" id="{F29CAD41-4E06-4B1C-8511-AB5B8A195DEF}"/>
              </a:ext>
            </a:extLst>
          </p:cNvPr>
          <p:cNvSpPr>
            <a:spLocks noGrp="1"/>
          </p:cNvSpPr>
          <p:nvPr>
            <p:ph idx="1"/>
          </p:nvPr>
        </p:nvSpPr>
        <p:spPr>
          <a:xfrm>
            <a:off x="323528" y="1556792"/>
            <a:ext cx="7848871" cy="3932238"/>
          </a:xfrm>
        </p:spPr>
        <p:txBody>
          <a:bodyPr/>
          <a:lstStyle/>
          <a:p>
            <a:pPr marL="0" indent="0">
              <a:buNone/>
            </a:pPr>
            <a:endParaRPr lang="en-AU" dirty="0"/>
          </a:p>
          <a:p>
            <a:pPr marL="0" indent="0">
              <a:buNone/>
            </a:pPr>
            <a:endParaRPr lang="en-AU" dirty="0"/>
          </a:p>
          <a:p>
            <a:pPr lvl="1"/>
            <a:r>
              <a:rPr lang="en-AU" dirty="0"/>
              <a:t>Market depth – ability for wide range of participants to purchase restoration for a range of reasons </a:t>
            </a:r>
          </a:p>
          <a:p>
            <a:pPr marL="568325" lvl="1" indent="0">
              <a:buNone/>
            </a:pPr>
            <a:endParaRPr lang="en-AU" dirty="0"/>
          </a:p>
          <a:p>
            <a:pPr lvl="1"/>
            <a:r>
              <a:rPr lang="en-AU" dirty="0"/>
              <a:t>Market integrity – transparency, clear standards, reporting and registers, monitoring, compliance and enforcement</a:t>
            </a:r>
          </a:p>
          <a:p>
            <a:pPr marL="568325" lvl="1" indent="0">
              <a:buNone/>
            </a:pPr>
            <a:endParaRPr lang="en-AU" dirty="0"/>
          </a:p>
          <a:p>
            <a:pPr lvl="1"/>
            <a:r>
              <a:rPr lang="en-AU" dirty="0"/>
              <a:t>Market efficiency – overhead costs low, buyers and sellers can easily find each other</a:t>
            </a:r>
          </a:p>
          <a:p>
            <a:pPr marL="568325" lvl="1" indent="0">
              <a:buNone/>
            </a:pPr>
            <a:endParaRPr lang="en-AU" dirty="0"/>
          </a:p>
          <a:p>
            <a:pPr marL="568325" lvl="1" indent="0">
              <a:buNone/>
            </a:pPr>
            <a:r>
              <a:rPr lang="en-AU" dirty="0">
                <a:hlinkClick r:id="rId3"/>
              </a:rPr>
              <a:t>Interim Report | Independent review of the EPBC Act (environment.gov.au)</a:t>
            </a:r>
            <a:endParaRPr lang="en-AU" dirty="0"/>
          </a:p>
          <a:p>
            <a:pPr marL="0" indent="0">
              <a:buNone/>
            </a:pPr>
            <a:endParaRPr lang="en-AU" dirty="0"/>
          </a:p>
        </p:txBody>
      </p:sp>
    </p:spTree>
    <p:extLst>
      <p:ext uri="{BB962C8B-B14F-4D97-AF65-F5344CB8AC3E}">
        <p14:creationId xmlns:p14="http://schemas.microsoft.com/office/powerpoint/2010/main" val="261785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1C9C-366C-41E0-A843-A73D4EE048A5}"/>
              </a:ext>
            </a:extLst>
          </p:cNvPr>
          <p:cNvSpPr>
            <a:spLocks noGrp="1"/>
          </p:cNvSpPr>
          <p:nvPr>
            <p:ph type="title"/>
          </p:nvPr>
        </p:nvSpPr>
        <p:spPr/>
        <p:txBody>
          <a:bodyPr/>
          <a:lstStyle/>
          <a:p>
            <a:r>
              <a:rPr lang="en-AU" dirty="0"/>
              <a:t>Where does other investment fit in?</a:t>
            </a:r>
          </a:p>
        </p:txBody>
      </p:sp>
      <p:sp>
        <p:nvSpPr>
          <p:cNvPr id="3" name="Content Placeholder 2">
            <a:extLst>
              <a:ext uri="{FF2B5EF4-FFF2-40B4-BE49-F238E27FC236}">
                <a16:creationId xmlns:a16="http://schemas.microsoft.com/office/drawing/2014/main" id="{C7FFE63D-E32F-46F1-B009-DBB9D0063740}"/>
              </a:ext>
            </a:extLst>
          </p:cNvPr>
          <p:cNvSpPr>
            <a:spLocks noGrp="1"/>
          </p:cNvSpPr>
          <p:nvPr>
            <p:ph idx="1"/>
          </p:nvPr>
        </p:nvSpPr>
        <p:spPr>
          <a:xfrm>
            <a:off x="827087" y="1462881"/>
            <a:ext cx="7478713" cy="3932238"/>
          </a:xfrm>
        </p:spPr>
        <p:txBody>
          <a:bodyPr/>
          <a:lstStyle/>
          <a:p>
            <a:pPr marL="0" indent="0">
              <a:buNone/>
            </a:pPr>
            <a:endParaRPr lang="en-AU" dirty="0"/>
          </a:p>
          <a:p>
            <a:pPr marL="0" lvl="0" indent="0">
              <a:buNone/>
              <a:tabLst>
                <a:tab pos="226695" algn="l"/>
              </a:tabLst>
            </a:pPr>
            <a:r>
              <a:rPr lang="en-AU" b="1" dirty="0"/>
              <a:t>‘Impact’ investment and co-investment models</a:t>
            </a:r>
          </a:p>
          <a:p>
            <a:pPr marL="0" lvl="0" indent="0">
              <a:buNone/>
              <a:tabLst>
                <a:tab pos="226695"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None/>
              <a:tabLst>
                <a:tab pos="226695"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Recent and emerging trends in the private sector highlight potential for significant capital being invested in environmental outcomes globally</a:t>
            </a:r>
          </a:p>
          <a:p>
            <a:pPr marL="0" lvl="0" indent="0">
              <a:buNone/>
              <a:tabLst>
                <a:tab pos="226695" algn="l"/>
              </a:tabLs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None/>
              <a:tabLst>
                <a:tab pos="226695"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Principal drivers of change </a:t>
            </a:r>
            <a:endParaRPr lang="en-AU" sz="1800" dirty="0">
              <a:latin typeface="Arial" panose="020B0604020202020204" pitchFamily="34" charset="0"/>
              <a:ea typeface="Times New Roman" panose="02020603050405020304" pitchFamily="18" charset="0"/>
              <a:cs typeface="Times New Roman" panose="02020603050405020304" pitchFamily="18" charset="0"/>
            </a:endParaRPr>
          </a:p>
          <a:p>
            <a:pPr lvl="1">
              <a:tabLst>
                <a:tab pos="226695" algn="l"/>
              </a:tabLs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climate risk disclosure</a:t>
            </a:r>
            <a:endParaRPr lang="en-AU" sz="1600" dirty="0">
              <a:latin typeface="Arial" panose="020B0604020202020204" pitchFamily="34" charset="0"/>
              <a:ea typeface="Times New Roman" panose="02020603050405020304" pitchFamily="18" charset="0"/>
              <a:cs typeface="Times New Roman" panose="02020603050405020304" pitchFamily="18" charset="0"/>
            </a:endParaRPr>
          </a:p>
          <a:p>
            <a:pPr lvl="1">
              <a:tabLst>
                <a:tab pos="226695" algn="l"/>
              </a:tabLs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institutional investor and shareholder corporate social responsibility expectations</a:t>
            </a:r>
            <a:r>
              <a:rPr lang="en-AU" sz="1600" dirty="0">
                <a:latin typeface="Arial" panose="020B0604020202020204" pitchFamily="34" charset="0"/>
                <a:ea typeface="Times New Roman" panose="02020603050405020304" pitchFamily="18" charset="0"/>
                <a:cs typeface="Times New Roman" panose="02020603050405020304" pitchFamily="18" charset="0"/>
              </a:rPr>
              <a:t> and</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 reputation</a:t>
            </a:r>
            <a:endParaRPr lang="en-AU" sz="1600" dirty="0">
              <a:latin typeface="Arial" panose="020B0604020202020204" pitchFamily="34" charset="0"/>
              <a:ea typeface="Times New Roman" panose="02020603050405020304" pitchFamily="18" charset="0"/>
              <a:cs typeface="Times New Roman" panose="02020603050405020304" pitchFamily="18" charset="0"/>
            </a:endParaRPr>
          </a:p>
          <a:p>
            <a:pPr lvl="1">
              <a:tabLst>
                <a:tab pos="226695" algn="l"/>
              </a:tabLs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Trend towards accounting and reporting on credible, verified outcomes, robust and transparent</a:t>
            </a:r>
          </a:p>
          <a:p>
            <a:endParaRPr lang="en-AU" b="1" dirty="0"/>
          </a:p>
        </p:txBody>
      </p:sp>
    </p:spTree>
    <p:extLst>
      <p:ext uri="{BB962C8B-B14F-4D97-AF65-F5344CB8AC3E}">
        <p14:creationId xmlns:p14="http://schemas.microsoft.com/office/powerpoint/2010/main" val="401123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3B84-CEE9-4245-9831-D97E7D75E38B}"/>
              </a:ext>
            </a:extLst>
          </p:cNvPr>
          <p:cNvSpPr>
            <a:spLocks noGrp="1"/>
          </p:cNvSpPr>
          <p:nvPr>
            <p:ph type="title"/>
          </p:nvPr>
        </p:nvSpPr>
        <p:spPr/>
        <p:txBody>
          <a:bodyPr/>
          <a:lstStyle/>
          <a:p>
            <a:r>
              <a:rPr lang="en-AU" dirty="0"/>
              <a:t>Role of government in environmental markets</a:t>
            </a:r>
          </a:p>
        </p:txBody>
      </p:sp>
      <p:sp>
        <p:nvSpPr>
          <p:cNvPr id="3" name="Content Placeholder 2">
            <a:extLst>
              <a:ext uri="{FF2B5EF4-FFF2-40B4-BE49-F238E27FC236}">
                <a16:creationId xmlns:a16="http://schemas.microsoft.com/office/drawing/2014/main" id="{E0D6FBAA-0C61-45CB-93BF-8DD47DD5928F}"/>
              </a:ext>
            </a:extLst>
          </p:cNvPr>
          <p:cNvSpPr>
            <a:spLocks noGrp="1"/>
          </p:cNvSpPr>
          <p:nvPr>
            <p:ph idx="1"/>
          </p:nvPr>
        </p:nvSpPr>
        <p:spPr>
          <a:xfrm>
            <a:off x="467544" y="2132856"/>
            <a:ext cx="8022638" cy="3261594"/>
          </a:xfrm>
        </p:spPr>
        <p:txBody>
          <a:bodyPr/>
          <a:lstStyle/>
          <a:p>
            <a:r>
              <a:rPr lang="en-AU" dirty="0"/>
              <a:t>Enable via policy and regulation</a:t>
            </a:r>
          </a:p>
          <a:p>
            <a:r>
              <a:rPr lang="en-AU" dirty="0"/>
              <a:t>Support measurement and valuation</a:t>
            </a:r>
          </a:p>
          <a:p>
            <a:r>
              <a:rPr lang="en-AU" dirty="0"/>
              <a:t>Improve responsiveness</a:t>
            </a:r>
          </a:p>
          <a:p>
            <a:r>
              <a:rPr lang="en-AU" dirty="0"/>
              <a:t>Unlock supply at scale</a:t>
            </a:r>
          </a:p>
          <a:p>
            <a:r>
              <a:rPr lang="en-AU" dirty="0"/>
              <a:t>Reduce complexity</a:t>
            </a:r>
          </a:p>
          <a:p>
            <a:r>
              <a:rPr lang="en-AU" dirty="0"/>
              <a:t>Build capacity</a:t>
            </a:r>
          </a:p>
          <a:p>
            <a:r>
              <a:rPr lang="en-AU" dirty="0"/>
              <a:t>Continued public funding (not everything can be funded through markets)</a:t>
            </a:r>
          </a:p>
          <a:p>
            <a:r>
              <a:rPr lang="en-AU" dirty="0"/>
              <a:t>De-risking investments</a:t>
            </a:r>
          </a:p>
          <a:p>
            <a:endParaRPr lang="en-AU" dirty="0"/>
          </a:p>
        </p:txBody>
      </p:sp>
    </p:spTree>
    <p:extLst>
      <p:ext uri="{BB962C8B-B14F-4D97-AF65-F5344CB8AC3E}">
        <p14:creationId xmlns:p14="http://schemas.microsoft.com/office/powerpoint/2010/main" val="35816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04EA-7086-4387-8E8D-13AE5CDCC4BC}"/>
              </a:ext>
            </a:extLst>
          </p:cNvPr>
          <p:cNvSpPr>
            <a:spLocks noGrp="1"/>
          </p:cNvSpPr>
          <p:nvPr>
            <p:ph type="title"/>
          </p:nvPr>
        </p:nvSpPr>
        <p:spPr>
          <a:xfrm>
            <a:off x="251520" y="803660"/>
            <a:ext cx="9001000" cy="814387"/>
          </a:xfrm>
        </p:spPr>
        <p:txBody>
          <a:bodyPr/>
          <a:lstStyle/>
          <a:p>
            <a:r>
              <a:rPr lang="en-AU" dirty="0"/>
              <a:t>Role of government in environmental offsets compliance market</a:t>
            </a:r>
          </a:p>
        </p:txBody>
      </p:sp>
      <p:sp>
        <p:nvSpPr>
          <p:cNvPr id="3" name="Content Placeholder 2">
            <a:extLst>
              <a:ext uri="{FF2B5EF4-FFF2-40B4-BE49-F238E27FC236}">
                <a16:creationId xmlns:a16="http://schemas.microsoft.com/office/drawing/2014/main" id="{D272D7DD-AA0F-4C5D-97C8-E3005533B47A}"/>
              </a:ext>
            </a:extLst>
          </p:cNvPr>
          <p:cNvSpPr>
            <a:spLocks noGrp="1"/>
          </p:cNvSpPr>
          <p:nvPr>
            <p:ph idx="1"/>
          </p:nvPr>
        </p:nvSpPr>
        <p:spPr>
          <a:xfrm>
            <a:off x="365383" y="2420888"/>
            <a:ext cx="8136904" cy="4339432"/>
          </a:xfrm>
        </p:spPr>
        <p:txBody>
          <a:bodyPr/>
          <a:lstStyle/>
          <a:p>
            <a:r>
              <a:rPr lang="en-AU" dirty="0"/>
              <a:t>Regulator</a:t>
            </a:r>
          </a:p>
          <a:p>
            <a:pPr marL="0" indent="0">
              <a:buNone/>
            </a:pPr>
            <a:endParaRPr lang="en-AU" dirty="0"/>
          </a:p>
          <a:p>
            <a:r>
              <a:rPr lang="en-AU" dirty="0"/>
              <a:t>Enabler</a:t>
            </a:r>
          </a:p>
          <a:p>
            <a:pPr marL="0" indent="0">
              <a:buNone/>
            </a:pPr>
            <a:endParaRPr lang="en-AU" dirty="0"/>
          </a:p>
          <a:p>
            <a:r>
              <a:rPr lang="en-AU" dirty="0"/>
              <a:t>Queensland environmental offsets reforms</a:t>
            </a:r>
          </a:p>
          <a:p>
            <a:pPr marL="0" indent="0">
              <a:buNone/>
            </a:pPr>
            <a:r>
              <a:rPr lang="en-AU" dirty="0">
                <a:hlinkClick r:id="rId3"/>
              </a:rPr>
              <a:t>A review of Queensland’s environmental offsets framework Consultation and Response Report (www.qld.gov.au)</a:t>
            </a:r>
            <a:endParaRPr lang="en-AU" dirty="0"/>
          </a:p>
        </p:txBody>
      </p:sp>
      <p:pic>
        <p:nvPicPr>
          <p:cNvPr id="4" name="Picture 3">
            <a:extLst>
              <a:ext uri="{FF2B5EF4-FFF2-40B4-BE49-F238E27FC236}">
                <a16:creationId xmlns:a16="http://schemas.microsoft.com/office/drawing/2014/main" id="{380577A5-28A2-4110-B8B2-6474BBB76845}"/>
              </a:ext>
            </a:extLst>
          </p:cNvPr>
          <p:cNvPicPr>
            <a:picLocks noChangeAspect="1"/>
          </p:cNvPicPr>
          <p:nvPr/>
        </p:nvPicPr>
        <p:blipFill rotWithShape="1">
          <a:blip r:embed="rId4"/>
          <a:srcRect t="11673" r="2" b="16691"/>
          <a:stretch/>
        </p:blipFill>
        <p:spPr>
          <a:xfrm>
            <a:off x="6204441" y="1412776"/>
            <a:ext cx="2574176" cy="2762668"/>
          </a:xfrm>
          <a:prstGeom prst="rect">
            <a:avLst/>
          </a:prstGeom>
          <a:noFill/>
        </p:spPr>
      </p:pic>
    </p:spTree>
    <p:extLst>
      <p:ext uri="{BB962C8B-B14F-4D97-AF65-F5344CB8AC3E}">
        <p14:creationId xmlns:p14="http://schemas.microsoft.com/office/powerpoint/2010/main" val="182767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6BE2-BDF7-423B-A457-9F419CD139D6}"/>
              </a:ext>
            </a:extLst>
          </p:cNvPr>
          <p:cNvSpPr>
            <a:spLocks noGrp="1"/>
          </p:cNvSpPr>
          <p:nvPr>
            <p:ph type="title"/>
          </p:nvPr>
        </p:nvSpPr>
        <p:spPr/>
        <p:txBody>
          <a:bodyPr/>
          <a:lstStyle/>
          <a:p>
            <a:r>
              <a:rPr lang="en-AU" dirty="0"/>
              <a:t>Challenges and opportunities, what are we hearing?</a:t>
            </a:r>
          </a:p>
        </p:txBody>
      </p:sp>
      <p:sp>
        <p:nvSpPr>
          <p:cNvPr id="3" name="Content Placeholder 2">
            <a:extLst>
              <a:ext uri="{FF2B5EF4-FFF2-40B4-BE49-F238E27FC236}">
                <a16:creationId xmlns:a16="http://schemas.microsoft.com/office/drawing/2014/main" id="{4532B9AF-CFF1-40EE-B4A6-E20EBD2872D6}"/>
              </a:ext>
            </a:extLst>
          </p:cNvPr>
          <p:cNvSpPr>
            <a:spLocks noGrp="1"/>
          </p:cNvSpPr>
          <p:nvPr>
            <p:ph idx="1"/>
          </p:nvPr>
        </p:nvSpPr>
        <p:spPr>
          <a:xfrm>
            <a:off x="611560" y="1916832"/>
            <a:ext cx="7492986" cy="3911790"/>
          </a:xfrm>
        </p:spPr>
        <p:txBody>
          <a:bodyPr/>
          <a:lstStyle/>
          <a:p>
            <a:r>
              <a:rPr lang="en-AU" dirty="0"/>
              <a:t>Complex and unclear</a:t>
            </a:r>
          </a:p>
          <a:p>
            <a:r>
              <a:rPr lang="en-AU" dirty="0"/>
              <a:t>Costs and benefits </a:t>
            </a:r>
          </a:p>
          <a:p>
            <a:r>
              <a:rPr lang="en-AU" dirty="0"/>
              <a:t>Trust building</a:t>
            </a:r>
          </a:p>
          <a:p>
            <a:r>
              <a:rPr lang="en-AU" dirty="0"/>
              <a:t>One size does not fit all  </a:t>
            </a:r>
          </a:p>
          <a:p>
            <a:r>
              <a:rPr lang="en-AU" dirty="0"/>
              <a:t>How do markets ‘fit’ together?</a:t>
            </a:r>
          </a:p>
          <a:p>
            <a:r>
              <a:rPr lang="en-AU" dirty="0"/>
              <a:t>How do we assign value and measure?</a:t>
            </a:r>
          </a:p>
          <a:p>
            <a:r>
              <a:rPr lang="en-AU" dirty="0"/>
              <a:t>Roles and responsibilities</a:t>
            </a:r>
          </a:p>
          <a:p>
            <a:r>
              <a:rPr lang="en-AU" dirty="0"/>
              <a:t>Enablers – e.g. brokers?</a:t>
            </a:r>
          </a:p>
          <a:p>
            <a:r>
              <a:rPr lang="en-AU" dirty="0"/>
              <a:t>Cross sectoral challenges</a:t>
            </a:r>
          </a:p>
          <a:p>
            <a:r>
              <a:rPr lang="en-AU" dirty="0"/>
              <a:t>How do we encourage a ‘restorative economy’</a:t>
            </a:r>
          </a:p>
        </p:txBody>
      </p:sp>
    </p:spTree>
    <p:extLst>
      <p:ext uri="{BB962C8B-B14F-4D97-AF65-F5344CB8AC3E}">
        <p14:creationId xmlns:p14="http://schemas.microsoft.com/office/powerpoint/2010/main" val="400755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786E-6BBD-48BB-BA5D-DD5EC15FD219}"/>
              </a:ext>
            </a:extLst>
          </p:cNvPr>
          <p:cNvSpPr>
            <a:spLocks noGrp="1"/>
          </p:cNvSpPr>
          <p:nvPr>
            <p:ph type="title"/>
          </p:nvPr>
        </p:nvSpPr>
        <p:spPr>
          <a:xfrm>
            <a:off x="2898095" y="2748924"/>
            <a:ext cx="3945084" cy="2176602"/>
          </a:xfrm>
        </p:spPr>
        <p:txBody>
          <a:bodyPr>
            <a:normAutofit fontScale="90000"/>
          </a:bodyPr>
          <a:lstStyle/>
          <a:p>
            <a:r>
              <a:rPr lang="en-AU" b="1" dirty="0"/>
              <a:t>How do we better support environmental markets in Queensland?</a:t>
            </a:r>
            <a:br>
              <a:rPr lang="en-AU" dirty="0"/>
            </a:br>
            <a:endParaRPr lang="en-AU" dirty="0"/>
          </a:p>
        </p:txBody>
      </p:sp>
      <p:sp>
        <p:nvSpPr>
          <p:cNvPr id="4" name="Thought Bubble: Cloud 3">
            <a:extLst>
              <a:ext uri="{FF2B5EF4-FFF2-40B4-BE49-F238E27FC236}">
                <a16:creationId xmlns:a16="http://schemas.microsoft.com/office/drawing/2014/main" id="{78C18CC3-BEBF-4733-9640-CE5A02ED9831}"/>
              </a:ext>
            </a:extLst>
          </p:cNvPr>
          <p:cNvSpPr/>
          <p:nvPr/>
        </p:nvSpPr>
        <p:spPr>
          <a:xfrm>
            <a:off x="6485192" y="1033380"/>
            <a:ext cx="2412489" cy="1725830"/>
          </a:xfrm>
          <a:prstGeom prst="cloudCallout">
            <a:avLst>
              <a:gd name="adj1" fmla="val -51705"/>
              <a:gd name="adj2" fmla="val 621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dirty="0"/>
              <a:t>Roadmaps and strategies for </a:t>
            </a:r>
            <a:r>
              <a:rPr lang="en-AU" sz="1500" dirty="0">
                <a:solidFill>
                  <a:schemeClr val="tx1"/>
                </a:solidFill>
              </a:rPr>
              <a:t>Roadmaps, action plans and strategies for biodiversity and markets?</a:t>
            </a:r>
          </a:p>
          <a:p>
            <a:pPr algn="ctr"/>
            <a:endParaRPr lang="en-AU" sz="1500" dirty="0"/>
          </a:p>
        </p:txBody>
      </p:sp>
      <p:sp>
        <p:nvSpPr>
          <p:cNvPr id="5" name="Thought Bubble: Cloud 4">
            <a:extLst>
              <a:ext uri="{FF2B5EF4-FFF2-40B4-BE49-F238E27FC236}">
                <a16:creationId xmlns:a16="http://schemas.microsoft.com/office/drawing/2014/main" id="{2A9C31DF-E383-417E-BCA7-5324FE48B331}"/>
              </a:ext>
            </a:extLst>
          </p:cNvPr>
          <p:cNvSpPr/>
          <p:nvPr/>
        </p:nvSpPr>
        <p:spPr>
          <a:xfrm>
            <a:off x="6866166" y="2803916"/>
            <a:ext cx="2226983" cy="1334866"/>
          </a:xfrm>
          <a:prstGeom prst="cloudCallout">
            <a:avLst>
              <a:gd name="adj1" fmla="val -67364"/>
              <a:gd name="adj2" fmla="val -57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dirty="0">
              <a:solidFill>
                <a:schemeClr val="tx1"/>
              </a:solidFill>
            </a:endParaRPr>
          </a:p>
          <a:p>
            <a:pPr algn="ctr">
              <a:buNone/>
            </a:pPr>
            <a:r>
              <a:rPr lang="en-AU" sz="1500" dirty="0">
                <a:solidFill>
                  <a:schemeClr val="tx1"/>
                </a:solidFill>
              </a:rPr>
              <a:t>Monitoring, evaluation, reporting?</a:t>
            </a:r>
            <a:endParaRPr lang="en-AU" sz="1500" dirty="0"/>
          </a:p>
        </p:txBody>
      </p:sp>
      <p:sp>
        <p:nvSpPr>
          <p:cNvPr id="6" name="Thought Bubble: Cloud 5">
            <a:extLst>
              <a:ext uri="{FF2B5EF4-FFF2-40B4-BE49-F238E27FC236}">
                <a16:creationId xmlns:a16="http://schemas.microsoft.com/office/drawing/2014/main" id="{4F13D63A-C8FC-4F96-B5EF-481D8C727453}"/>
              </a:ext>
            </a:extLst>
          </p:cNvPr>
          <p:cNvSpPr/>
          <p:nvPr/>
        </p:nvSpPr>
        <p:spPr>
          <a:xfrm flipH="1">
            <a:off x="0" y="885546"/>
            <a:ext cx="2348144" cy="1512069"/>
          </a:xfrm>
          <a:prstGeom prst="cloudCallout">
            <a:avLst>
              <a:gd name="adj1" fmla="val -67191"/>
              <a:gd name="adj2" fmla="val 613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AU" sz="1500" dirty="0">
                <a:solidFill>
                  <a:schemeClr val="tx1"/>
                </a:solidFill>
              </a:rPr>
              <a:t>Communication and extension support?</a:t>
            </a:r>
          </a:p>
          <a:p>
            <a:pPr algn="ctr"/>
            <a:endParaRPr lang="en-AU" sz="1500" dirty="0"/>
          </a:p>
        </p:txBody>
      </p:sp>
      <p:sp>
        <p:nvSpPr>
          <p:cNvPr id="7" name="Thought Bubble: Cloud 6">
            <a:extLst>
              <a:ext uri="{FF2B5EF4-FFF2-40B4-BE49-F238E27FC236}">
                <a16:creationId xmlns:a16="http://schemas.microsoft.com/office/drawing/2014/main" id="{894FC47E-2A0F-44A2-8D7F-86B663D0CBA1}"/>
              </a:ext>
            </a:extLst>
          </p:cNvPr>
          <p:cNvSpPr/>
          <p:nvPr/>
        </p:nvSpPr>
        <p:spPr>
          <a:xfrm>
            <a:off x="4632902" y="1026525"/>
            <a:ext cx="1921585" cy="1389317"/>
          </a:xfrm>
          <a:prstGeom prst="cloudCallout">
            <a:avLst>
              <a:gd name="adj1" fmla="val -24139"/>
              <a:gd name="adj2" fmla="val 699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dirty="0">
              <a:solidFill>
                <a:schemeClr val="tx1"/>
              </a:solidFill>
            </a:endParaRPr>
          </a:p>
          <a:p>
            <a:pPr algn="ctr">
              <a:buNone/>
            </a:pPr>
            <a:r>
              <a:rPr lang="en-AU" sz="1500" dirty="0">
                <a:solidFill>
                  <a:schemeClr val="tx1"/>
                </a:solidFill>
              </a:rPr>
              <a:t>Transparent decision making?</a:t>
            </a:r>
          </a:p>
          <a:p>
            <a:pPr algn="ctr"/>
            <a:endParaRPr lang="en-AU" sz="1500" b="1" dirty="0"/>
          </a:p>
        </p:txBody>
      </p:sp>
      <p:sp>
        <p:nvSpPr>
          <p:cNvPr id="8" name="Thought Bubble: Cloud 7">
            <a:extLst>
              <a:ext uri="{FF2B5EF4-FFF2-40B4-BE49-F238E27FC236}">
                <a16:creationId xmlns:a16="http://schemas.microsoft.com/office/drawing/2014/main" id="{F2319FD6-9740-4B33-A3B7-5C0C3CFC42BB}"/>
              </a:ext>
            </a:extLst>
          </p:cNvPr>
          <p:cNvSpPr/>
          <p:nvPr/>
        </p:nvSpPr>
        <p:spPr>
          <a:xfrm>
            <a:off x="50852" y="2748924"/>
            <a:ext cx="2227997" cy="1666191"/>
          </a:xfrm>
          <a:prstGeom prst="cloudCallout">
            <a:avLst>
              <a:gd name="adj1" fmla="val 78586"/>
              <a:gd name="adj2" fmla="val -244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AU" sz="1500" dirty="0">
                <a:solidFill>
                  <a:schemeClr val="tx1"/>
                </a:solidFill>
              </a:rPr>
              <a:t>Easy to understand and use tools and guidelines?</a:t>
            </a:r>
          </a:p>
        </p:txBody>
      </p:sp>
      <p:sp>
        <p:nvSpPr>
          <p:cNvPr id="9" name="Thought Bubble: Cloud 8">
            <a:extLst>
              <a:ext uri="{FF2B5EF4-FFF2-40B4-BE49-F238E27FC236}">
                <a16:creationId xmlns:a16="http://schemas.microsoft.com/office/drawing/2014/main" id="{5FDDA746-7E1C-43C9-9D30-9592D2D34BD4}"/>
              </a:ext>
            </a:extLst>
          </p:cNvPr>
          <p:cNvSpPr/>
          <p:nvPr/>
        </p:nvSpPr>
        <p:spPr>
          <a:xfrm flipH="1">
            <a:off x="2543582" y="4543255"/>
            <a:ext cx="1802909" cy="1389317"/>
          </a:xfrm>
          <a:prstGeom prst="cloudCallout">
            <a:avLst>
              <a:gd name="adj1" fmla="val -41424"/>
              <a:gd name="adj2" fmla="val -759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dirty="0">
              <a:solidFill>
                <a:schemeClr val="tx1"/>
              </a:solidFill>
            </a:endParaRPr>
          </a:p>
          <a:p>
            <a:pPr algn="ctr">
              <a:buNone/>
            </a:pPr>
            <a:r>
              <a:rPr lang="en-AU" sz="1500" dirty="0">
                <a:solidFill>
                  <a:schemeClr val="tx1"/>
                </a:solidFill>
              </a:rPr>
              <a:t>Regulation and policy?</a:t>
            </a:r>
          </a:p>
          <a:p>
            <a:pPr algn="ctr"/>
            <a:endParaRPr lang="en-AU" sz="1500" b="1" dirty="0"/>
          </a:p>
        </p:txBody>
      </p:sp>
      <p:sp>
        <p:nvSpPr>
          <p:cNvPr id="10" name="Thought Bubble: Cloud 9">
            <a:extLst>
              <a:ext uri="{FF2B5EF4-FFF2-40B4-BE49-F238E27FC236}">
                <a16:creationId xmlns:a16="http://schemas.microsoft.com/office/drawing/2014/main" id="{A2546111-EC48-4204-92CC-01B26FFD55F4}"/>
              </a:ext>
            </a:extLst>
          </p:cNvPr>
          <p:cNvSpPr/>
          <p:nvPr/>
        </p:nvSpPr>
        <p:spPr>
          <a:xfrm flipH="1">
            <a:off x="2348144" y="925429"/>
            <a:ext cx="2348144" cy="1389317"/>
          </a:xfrm>
          <a:prstGeom prst="cloudCallout">
            <a:avLst>
              <a:gd name="adj1" fmla="val -22096"/>
              <a:gd name="adj2" fmla="val 758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dirty="0">
              <a:solidFill>
                <a:schemeClr val="tx1"/>
              </a:solidFill>
            </a:endParaRPr>
          </a:p>
          <a:p>
            <a:pPr algn="ctr">
              <a:buNone/>
            </a:pPr>
            <a:r>
              <a:rPr lang="en-AU" sz="1500" dirty="0">
                <a:solidFill>
                  <a:schemeClr val="tx1"/>
                </a:solidFill>
              </a:rPr>
              <a:t>Risk management and compliance?</a:t>
            </a:r>
          </a:p>
          <a:p>
            <a:pPr algn="ctr"/>
            <a:endParaRPr lang="en-AU" sz="1500" b="1" dirty="0"/>
          </a:p>
        </p:txBody>
      </p:sp>
      <p:sp>
        <p:nvSpPr>
          <p:cNvPr id="16" name="Thought Bubble: Cloud 15">
            <a:extLst>
              <a:ext uri="{FF2B5EF4-FFF2-40B4-BE49-F238E27FC236}">
                <a16:creationId xmlns:a16="http://schemas.microsoft.com/office/drawing/2014/main" id="{78307977-F73F-4207-B704-5B4197E03874}"/>
              </a:ext>
            </a:extLst>
          </p:cNvPr>
          <p:cNvSpPr/>
          <p:nvPr/>
        </p:nvSpPr>
        <p:spPr>
          <a:xfrm flipH="1">
            <a:off x="253548" y="4475077"/>
            <a:ext cx="1802909" cy="1389317"/>
          </a:xfrm>
          <a:prstGeom prst="cloudCallout">
            <a:avLst>
              <a:gd name="adj1" fmla="val -69827"/>
              <a:gd name="adj2" fmla="val -547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dirty="0">
              <a:solidFill>
                <a:schemeClr val="tx1"/>
              </a:solidFill>
            </a:endParaRPr>
          </a:p>
          <a:p>
            <a:pPr>
              <a:buNone/>
            </a:pPr>
            <a:r>
              <a:rPr lang="en-AU" sz="1500" dirty="0">
                <a:solidFill>
                  <a:schemeClr val="tx1"/>
                </a:solidFill>
              </a:rPr>
              <a:t>Incentives and cost recovery?</a:t>
            </a:r>
          </a:p>
          <a:p>
            <a:pPr algn="ctr"/>
            <a:endParaRPr lang="en-AU" sz="1500" b="1" dirty="0"/>
          </a:p>
        </p:txBody>
      </p:sp>
      <p:sp>
        <p:nvSpPr>
          <p:cNvPr id="17" name="Thought Bubble: Cloud 16">
            <a:extLst>
              <a:ext uri="{FF2B5EF4-FFF2-40B4-BE49-F238E27FC236}">
                <a16:creationId xmlns:a16="http://schemas.microsoft.com/office/drawing/2014/main" id="{F373AFEF-1EC0-402E-97B9-4A5499F16529}"/>
              </a:ext>
            </a:extLst>
          </p:cNvPr>
          <p:cNvSpPr/>
          <p:nvPr/>
        </p:nvSpPr>
        <p:spPr>
          <a:xfrm>
            <a:off x="5148064" y="4248317"/>
            <a:ext cx="3945084" cy="1727036"/>
          </a:xfrm>
          <a:prstGeom prst="cloudCallout">
            <a:avLst>
              <a:gd name="adj1" fmla="val -53325"/>
              <a:gd name="adj2" fmla="val -572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AU" sz="1500" dirty="0">
                <a:solidFill>
                  <a:schemeClr val="tx1"/>
                </a:solidFill>
              </a:rPr>
              <a:t>Consideration of market players/structure/security?</a:t>
            </a:r>
          </a:p>
          <a:p>
            <a:pPr algn="ctr"/>
            <a:endParaRPr lang="en-AU" sz="1500" dirty="0"/>
          </a:p>
        </p:txBody>
      </p:sp>
    </p:spTree>
    <p:extLst>
      <p:ext uri="{BB962C8B-B14F-4D97-AF65-F5344CB8AC3E}">
        <p14:creationId xmlns:p14="http://schemas.microsoft.com/office/powerpoint/2010/main" val="343779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5C138-550A-4726-8FF0-B08404C0F11D}"/>
              </a:ext>
            </a:extLst>
          </p:cNvPr>
          <p:cNvSpPr>
            <a:spLocks noGrp="1"/>
          </p:cNvSpPr>
          <p:nvPr>
            <p:ph idx="1"/>
          </p:nvPr>
        </p:nvSpPr>
        <p:spPr>
          <a:xfrm>
            <a:off x="869950" y="1679575"/>
            <a:ext cx="7478713" cy="3932238"/>
          </a:xfrm>
        </p:spPr>
        <p:txBody>
          <a:bodyPr/>
          <a:lstStyle/>
          <a:p>
            <a:pPr marL="0" lvl="0" indent="0">
              <a:buNone/>
              <a:tabLst>
                <a:tab pos="226695" algn="l"/>
              </a:tabLst>
            </a:pPr>
            <a:r>
              <a:rPr lang="en-AU" dirty="0">
                <a:effectLst/>
                <a:latin typeface="Arial" panose="020B0604020202020204" pitchFamily="34" charset="0"/>
                <a:ea typeface="Times New Roman" panose="02020603050405020304" pitchFamily="18" charset="0"/>
                <a:cs typeface="Times New Roman" panose="02020603050405020304" pitchFamily="18" charset="0"/>
              </a:rPr>
              <a:t>Queensland has significant advantages </a:t>
            </a:r>
          </a:p>
          <a:p>
            <a:pPr marL="674688" lvl="1" indent="-285750">
              <a:tabLst>
                <a:tab pos="226695" algn="l"/>
              </a:tabLst>
            </a:pPr>
            <a:r>
              <a:rPr lang="en-AU" dirty="0">
                <a:effectLst/>
                <a:latin typeface="Arial" panose="020B0604020202020204" pitchFamily="34" charset="0"/>
                <a:ea typeface="Times New Roman" panose="02020603050405020304" pitchFamily="18" charset="0"/>
                <a:cs typeface="Times New Roman" panose="02020603050405020304" pitchFamily="18" charset="0"/>
              </a:rPr>
              <a:t>iconic natural values, diverse and large state</a:t>
            </a: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marL="674688" lvl="1" indent="-285750">
              <a:tabLst>
                <a:tab pos="226695" algn="l"/>
              </a:tabLst>
            </a:pPr>
            <a:r>
              <a:rPr lang="en-AU" dirty="0">
                <a:effectLst/>
                <a:latin typeface="Arial" panose="020B0604020202020204" pitchFamily="34" charset="0"/>
                <a:ea typeface="Times New Roman" panose="02020603050405020304" pitchFamily="18" charset="0"/>
                <a:cs typeface="Times New Roman" panose="02020603050405020304" pitchFamily="18" charset="0"/>
              </a:rPr>
              <a:t>opportunity for large-scale projects</a:t>
            </a:r>
          </a:p>
          <a:p>
            <a:pPr marL="674688" lvl="1" indent="-285750">
              <a:tabLst>
                <a:tab pos="226695" algn="l"/>
              </a:tabLst>
            </a:pPr>
            <a:r>
              <a:rPr lang="en-AU" dirty="0">
                <a:effectLst/>
                <a:latin typeface="Arial" panose="020B0604020202020204" pitchFamily="34" charset="0"/>
                <a:ea typeface="Times New Roman" panose="02020603050405020304" pitchFamily="18" charset="0"/>
                <a:cs typeface="Times New Roman" panose="02020603050405020304" pitchFamily="18" charset="0"/>
              </a:rPr>
              <a:t>stable economic and political position</a:t>
            </a:r>
          </a:p>
          <a:p>
            <a:pPr marL="0" lvl="0" indent="0">
              <a:buNone/>
              <a:tabLst>
                <a:tab pos="226695" algn="l"/>
              </a:tabLst>
            </a:pP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marL="0" lvl="0" indent="0">
              <a:buNone/>
              <a:tabLst>
                <a:tab pos="226695" algn="l"/>
              </a:tabLst>
            </a:pPr>
            <a:r>
              <a:rPr lang="en-AU" dirty="0">
                <a:latin typeface="Arial" panose="020B0604020202020204" pitchFamily="34" charset="0"/>
                <a:ea typeface="Times New Roman" panose="02020603050405020304" pitchFamily="18" charset="0"/>
                <a:cs typeface="Times New Roman" panose="02020603050405020304" pitchFamily="18" charset="0"/>
              </a:rPr>
              <a:t>Insight from experiences to-date….</a:t>
            </a:r>
          </a:p>
          <a:p>
            <a:pPr marL="0" lvl="0" indent="0">
              <a:buNone/>
              <a:tabLst>
                <a:tab pos="226695" algn="l"/>
              </a:tabLst>
            </a:pPr>
            <a:endParaRPr lang="en-AU" dirty="0">
              <a:latin typeface="Arial" panose="020B0604020202020204" pitchFamily="34" charset="0"/>
              <a:ea typeface="Times New Roman" panose="02020603050405020304" pitchFamily="18" charset="0"/>
              <a:cs typeface="Times New Roman" panose="02020603050405020304" pitchFamily="18" charset="0"/>
            </a:endParaRPr>
          </a:p>
          <a:p>
            <a:pPr marL="0" lvl="0" indent="0">
              <a:buNone/>
              <a:tabLst>
                <a:tab pos="226695" algn="l"/>
              </a:tabLst>
            </a:pPr>
            <a:r>
              <a:rPr lang="en-AU" dirty="0">
                <a:latin typeface="Arial" panose="020B0604020202020204" pitchFamily="34" charset="0"/>
                <a:ea typeface="Times New Roman" panose="02020603050405020304" pitchFamily="18" charset="0"/>
                <a:cs typeface="Times New Roman" panose="02020603050405020304" pitchFamily="18" charset="0"/>
              </a:rPr>
              <a:t>Interest in where to from here….</a:t>
            </a:r>
            <a:endParaRPr lang="en-AU"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6695" algn="l"/>
              </a:tabLst>
            </a:pPr>
            <a:endParaRPr lang="en-AU" sz="11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6695"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89262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a:t>Presentation outline</a:t>
            </a:r>
          </a:p>
        </p:txBody>
      </p:sp>
      <p:sp>
        <p:nvSpPr>
          <p:cNvPr id="87043" name="Rectangle 3"/>
          <p:cNvSpPr>
            <a:spLocks noGrp="1" noChangeArrowheads="1"/>
          </p:cNvSpPr>
          <p:nvPr>
            <p:ph type="body" idx="1"/>
          </p:nvPr>
        </p:nvSpPr>
        <p:spPr>
          <a:xfrm>
            <a:off x="790381" y="1844824"/>
            <a:ext cx="7478713" cy="3932238"/>
          </a:xfrm>
        </p:spPr>
        <p:txBody>
          <a:bodyPr/>
          <a:lstStyle/>
          <a:p>
            <a:pPr algn="l">
              <a:buFont typeface="Arial" panose="020B0604020202020204" pitchFamily="34" charset="0"/>
              <a:buChar char="•"/>
            </a:pPr>
            <a:r>
              <a:rPr lang="en-AU" b="0" i="0" dirty="0">
                <a:effectLst/>
                <a:latin typeface="+mj-lt"/>
              </a:rPr>
              <a:t>Voluntary vs compliance environmental markets</a:t>
            </a:r>
          </a:p>
          <a:p>
            <a:pPr marL="0" indent="0" algn="l">
              <a:buNone/>
            </a:pPr>
            <a:endParaRPr lang="en-AU" dirty="0">
              <a:latin typeface="+mj-lt"/>
            </a:endParaRPr>
          </a:p>
          <a:p>
            <a:pPr algn="l">
              <a:buFont typeface="Arial" panose="020B0604020202020204" pitchFamily="34" charset="0"/>
              <a:buChar char="•"/>
            </a:pPr>
            <a:r>
              <a:rPr lang="en-AU" b="0" i="0" dirty="0">
                <a:effectLst/>
                <a:latin typeface="+mj-lt"/>
              </a:rPr>
              <a:t>Where do environmental offsets fit in?</a:t>
            </a:r>
          </a:p>
          <a:p>
            <a:pPr marL="0" indent="0" algn="l">
              <a:buNone/>
            </a:pPr>
            <a:endParaRPr lang="en-AU" b="0" i="0" dirty="0">
              <a:effectLst/>
              <a:latin typeface="+mj-lt"/>
            </a:endParaRPr>
          </a:p>
          <a:p>
            <a:pPr algn="l">
              <a:buFont typeface="Arial" panose="020B0604020202020204" pitchFamily="34" charset="0"/>
              <a:buChar char="•"/>
            </a:pPr>
            <a:r>
              <a:rPr lang="en-AU" dirty="0">
                <a:latin typeface="+mj-lt"/>
              </a:rPr>
              <a:t>What is the r</a:t>
            </a:r>
            <a:r>
              <a:rPr lang="en-AU" b="0" i="0" dirty="0">
                <a:effectLst/>
                <a:latin typeface="+mj-lt"/>
              </a:rPr>
              <a:t>ole of government?</a:t>
            </a:r>
          </a:p>
          <a:p>
            <a:pPr marL="0" indent="0" algn="l">
              <a:buNone/>
            </a:pPr>
            <a:endParaRPr lang="en-AU" b="0" i="0" dirty="0">
              <a:effectLst/>
              <a:latin typeface="+mj-lt"/>
            </a:endParaRPr>
          </a:p>
          <a:p>
            <a:pPr algn="l">
              <a:buFont typeface="Arial" panose="020B0604020202020204" pitchFamily="34" charset="0"/>
              <a:buChar char="•"/>
            </a:pPr>
            <a:r>
              <a:rPr lang="en-AU" b="0" i="0" dirty="0">
                <a:effectLst/>
                <a:latin typeface="+mj-lt"/>
              </a:rPr>
              <a:t>Challenges and opportunities, what are we hearing?</a:t>
            </a:r>
          </a:p>
          <a:p>
            <a:pPr marL="0" indent="0" algn="l">
              <a:buNone/>
            </a:pPr>
            <a:endParaRPr lang="en-AU" b="0" i="0" dirty="0">
              <a:effectLst/>
              <a:latin typeface="+mj-lt"/>
            </a:endParaRPr>
          </a:p>
          <a:p>
            <a:pPr algn="l">
              <a:buFont typeface="Arial" panose="020B0604020202020204" pitchFamily="34" charset="0"/>
              <a:buChar char="•"/>
            </a:pPr>
            <a:r>
              <a:rPr lang="en-AU" b="0" i="0" dirty="0">
                <a:effectLst/>
                <a:latin typeface="+mj-lt"/>
              </a:rPr>
              <a:t>How do we better support environmental markets in Queensland?</a:t>
            </a:r>
          </a:p>
          <a:p>
            <a:pPr marL="0" indent="0">
              <a:buNone/>
            </a:pPr>
            <a:endParaRPr lang="en-US" dirty="0"/>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1" y="1435102"/>
            <a:ext cx="3008313" cy="1162050"/>
          </a:xfrm>
        </p:spPr>
        <p:txBody>
          <a:bodyPr wrap="square" anchor="b">
            <a:normAutofit/>
          </a:bodyPr>
          <a:lstStyle/>
          <a:p>
            <a:r>
              <a:rPr lang="en-AU" sz="2800" dirty="0"/>
              <a:t>Questions?</a:t>
            </a:r>
            <a:endParaRPr lang="en-US" sz="2800" dirty="0"/>
          </a:p>
        </p:txBody>
      </p:sp>
      <p:pic>
        <p:nvPicPr>
          <p:cNvPr id="3" name="Picture 2">
            <a:extLst>
              <a:ext uri="{FF2B5EF4-FFF2-40B4-BE49-F238E27FC236}">
                <a16:creationId xmlns:a16="http://schemas.microsoft.com/office/drawing/2014/main" id="{806B8A2B-637C-4370-ABD6-8BD649635E16}"/>
              </a:ext>
            </a:extLst>
          </p:cNvPr>
          <p:cNvPicPr>
            <a:picLocks noChangeAspect="1"/>
          </p:cNvPicPr>
          <p:nvPr/>
        </p:nvPicPr>
        <p:blipFill rotWithShape="1">
          <a:blip r:embed="rId3"/>
          <a:srcRect l="16946" r="17552" b="-2"/>
          <a:stretch/>
        </p:blipFill>
        <p:spPr>
          <a:xfrm>
            <a:off x="4391472" y="764704"/>
            <a:ext cx="4752528" cy="5554724"/>
          </a:xfrm>
          <a:prstGeom prst="rect">
            <a:avLst/>
          </a:prstGeom>
          <a:noFill/>
        </p:spPr>
      </p:pic>
      <p:sp>
        <p:nvSpPr>
          <p:cNvPr id="2" name="Content Placeholder 1">
            <a:extLst>
              <a:ext uri="{FF2B5EF4-FFF2-40B4-BE49-F238E27FC236}">
                <a16:creationId xmlns:a16="http://schemas.microsoft.com/office/drawing/2014/main" id="{0A24C181-6EDB-4C24-AE27-4B4005C64755}"/>
              </a:ext>
            </a:extLst>
          </p:cNvPr>
          <p:cNvSpPr>
            <a:spLocks noGrp="1"/>
          </p:cNvSpPr>
          <p:nvPr>
            <p:ph type="body" sz="half" idx="2"/>
          </p:nvPr>
        </p:nvSpPr>
        <p:spPr>
          <a:xfrm>
            <a:off x="457201" y="1435102"/>
            <a:ext cx="3008313" cy="4691063"/>
          </a:xfrm>
        </p:spPr>
        <p:txBody>
          <a:bodyPr wrap="square" anchor="t">
            <a:normAutofit/>
          </a:bodyPr>
          <a:lstStyle/>
          <a:p>
            <a:endParaRPr lang="en-AU" dirty="0"/>
          </a:p>
          <a:p>
            <a:endParaRPr lang="en-AU" dirty="0"/>
          </a:p>
          <a:p>
            <a:endParaRPr lang="en-AU" dirty="0"/>
          </a:p>
          <a:p>
            <a:endParaRPr lang="en-AU" dirty="0"/>
          </a:p>
          <a:p>
            <a:endParaRPr lang="en-AU" dirty="0"/>
          </a:p>
          <a:p>
            <a:endParaRPr lang="en-AU" sz="2000" dirty="0"/>
          </a:p>
          <a:p>
            <a:r>
              <a:rPr lang="en-AU" sz="2000" dirty="0"/>
              <a:t>Email - offsets@des.qld.gov.au</a:t>
            </a:r>
          </a:p>
          <a:p>
            <a:endParaRPr lang="en-AU" dirty="0"/>
          </a:p>
        </p:txBody>
      </p:sp>
    </p:spTree>
    <p:extLst>
      <p:ext uri="{BB962C8B-B14F-4D97-AF65-F5344CB8AC3E}">
        <p14:creationId xmlns:p14="http://schemas.microsoft.com/office/powerpoint/2010/main" val="345454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FC27-DE04-426E-A4C1-66385626A431}"/>
              </a:ext>
            </a:extLst>
          </p:cNvPr>
          <p:cNvSpPr>
            <a:spLocks noGrp="1"/>
          </p:cNvSpPr>
          <p:nvPr>
            <p:ph type="title"/>
          </p:nvPr>
        </p:nvSpPr>
        <p:spPr>
          <a:xfrm>
            <a:off x="706073" y="692696"/>
            <a:ext cx="7056784" cy="814387"/>
          </a:xfrm>
        </p:spPr>
        <p:txBody>
          <a:bodyPr wrap="square" anchor="t">
            <a:normAutofit fontScale="90000"/>
          </a:bodyPr>
          <a:lstStyle/>
          <a:p>
            <a:r>
              <a:rPr lang="en-AU" dirty="0"/>
              <a:t>Links to further reading and useful information</a:t>
            </a:r>
          </a:p>
        </p:txBody>
      </p:sp>
      <p:pic>
        <p:nvPicPr>
          <p:cNvPr id="6" name="Content Placeholder 5">
            <a:extLst>
              <a:ext uri="{FF2B5EF4-FFF2-40B4-BE49-F238E27FC236}">
                <a16:creationId xmlns:a16="http://schemas.microsoft.com/office/drawing/2014/main" id="{FE0D2900-7C22-40AF-A3EA-3F6F22FCE9E7}"/>
              </a:ext>
            </a:extLst>
          </p:cNvPr>
          <p:cNvPicPr>
            <a:picLocks noGrp="1" noChangeAspect="1"/>
          </p:cNvPicPr>
          <p:nvPr>
            <p:ph sz="half" idx="1"/>
          </p:nvPr>
        </p:nvPicPr>
        <p:blipFill>
          <a:blip r:embed="rId3"/>
          <a:stretch>
            <a:fillRect/>
          </a:stretch>
        </p:blipFill>
        <p:spPr>
          <a:xfrm>
            <a:off x="36897" y="1277610"/>
            <a:ext cx="1407764" cy="4716100"/>
          </a:xfrm>
          <a:noFill/>
        </p:spPr>
      </p:pic>
      <p:sp>
        <p:nvSpPr>
          <p:cNvPr id="11" name="Content Placeholder 3">
            <a:extLst>
              <a:ext uri="{FF2B5EF4-FFF2-40B4-BE49-F238E27FC236}">
                <a16:creationId xmlns:a16="http://schemas.microsoft.com/office/drawing/2014/main" id="{A79DBD6B-75F2-4A75-883E-FADB0619524F}"/>
              </a:ext>
            </a:extLst>
          </p:cNvPr>
          <p:cNvSpPr>
            <a:spLocks noGrp="1"/>
          </p:cNvSpPr>
          <p:nvPr>
            <p:ph sz="half" idx="2"/>
          </p:nvPr>
        </p:nvSpPr>
        <p:spPr>
          <a:xfrm>
            <a:off x="1517525" y="1277608"/>
            <a:ext cx="7446963" cy="5031711"/>
          </a:xfrm>
        </p:spPr>
        <p:txBody>
          <a:bodyPr/>
          <a:lstStyle/>
          <a:p>
            <a:pPr marL="0" indent="0">
              <a:buNone/>
            </a:pPr>
            <a:r>
              <a:rPr lang="en-AU" sz="1400" dirty="0">
                <a:hlinkClick r:id="rId4">
                  <a:extLst>
                    <a:ext uri="{A12FA001-AC4F-418D-AE19-62706E023703}">
                      <ahyp:hlinkClr xmlns:ahyp="http://schemas.microsoft.com/office/drawing/2018/hyperlinkcolor" val="tx"/>
                    </a:ext>
                  </a:extLst>
                </a:hlinkClick>
              </a:rPr>
              <a:t>Environmental offsets | Environment, land and water | Queensland Government (www.qld.gov.au)</a:t>
            </a:r>
            <a:endParaRPr lang="en-AU" sz="1400" dirty="0"/>
          </a:p>
          <a:p>
            <a:pPr lvl="1"/>
            <a:r>
              <a:rPr lang="en-US" sz="1400" dirty="0"/>
              <a:t>General Guide to the Environmental Offset Framework</a:t>
            </a:r>
          </a:p>
          <a:p>
            <a:pPr lvl="1"/>
            <a:r>
              <a:rPr lang="en-US" sz="1400" dirty="0"/>
              <a:t>Advanced offsets</a:t>
            </a:r>
          </a:p>
          <a:p>
            <a:pPr lvl="1"/>
            <a:r>
              <a:rPr lang="en-US" sz="1400" dirty="0"/>
              <a:t>Offset register</a:t>
            </a:r>
          </a:p>
          <a:p>
            <a:pPr lvl="1"/>
            <a:endParaRPr lang="en-US" sz="1400" dirty="0"/>
          </a:p>
          <a:p>
            <a:pPr marL="0" indent="0">
              <a:buNone/>
            </a:pPr>
            <a:r>
              <a:rPr lang="en-AU" sz="1400" dirty="0">
                <a:hlinkClick r:id="rId5">
                  <a:extLst>
                    <a:ext uri="{A12FA001-AC4F-418D-AE19-62706E023703}">
                      <ahyp:hlinkClr xmlns:ahyp="http://schemas.microsoft.com/office/drawing/2018/hyperlinkcolor" val="tx"/>
                    </a:ext>
                  </a:extLst>
                </a:hlinkClick>
              </a:rPr>
              <a:t>Review of Queensland's Environmental Offsets Framework | Environment, land and water | Queensland Government (www.qld.gov.au)</a:t>
            </a:r>
            <a:endParaRPr lang="en-AU" sz="1400" dirty="0"/>
          </a:p>
          <a:p>
            <a:pPr marL="0" indent="0">
              <a:buNone/>
            </a:pPr>
            <a:endParaRPr lang="en-AU" sz="1400" dirty="0"/>
          </a:p>
          <a:p>
            <a:pPr marL="0" indent="0">
              <a:buNone/>
            </a:pPr>
            <a:r>
              <a:rPr lang="en-AU" sz="1400" dirty="0">
                <a:hlinkClick r:id="rId6">
                  <a:extLst>
                    <a:ext uri="{A12FA001-AC4F-418D-AE19-62706E023703}">
                      <ahyp:hlinkClr xmlns:ahyp="http://schemas.microsoft.com/office/drawing/2018/hyperlinkcolor" val="tx"/>
                    </a:ext>
                  </a:extLst>
                </a:hlinkClick>
              </a:rPr>
              <a:t>Biodiversity offsets | IUCN</a:t>
            </a:r>
            <a:endParaRPr lang="en-AU" sz="1400" dirty="0"/>
          </a:p>
          <a:p>
            <a:pPr marL="0" indent="0">
              <a:buNone/>
            </a:pPr>
            <a:endParaRPr lang="en-AU" sz="1400" dirty="0"/>
          </a:p>
          <a:p>
            <a:pPr marL="0" indent="0">
              <a:buNone/>
            </a:pPr>
            <a:r>
              <a:rPr lang="en-AU" sz="1400" dirty="0">
                <a:hlinkClick r:id="rId7">
                  <a:extLst>
                    <a:ext uri="{A12FA001-AC4F-418D-AE19-62706E023703}">
                      <ahyp:hlinkClr xmlns:ahyp="http://schemas.microsoft.com/office/drawing/2018/hyperlinkcolor" val="tx"/>
                    </a:ext>
                  </a:extLst>
                </a:hlinkClick>
              </a:rPr>
              <a:t>Business and Biodiversity Offsets Programme - Forest Trends (forest-trends.org)</a:t>
            </a:r>
            <a:r>
              <a:rPr lang="en-AU" sz="1400" dirty="0"/>
              <a:t> </a:t>
            </a:r>
          </a:p>
          <a:p>
            <a:pPr marL="0" indent="0">
              <a:buNone/>
            </a:pPr>
            <a:endParaRPr lang="en-AU" sz="1400" dirty="0">
              <a:hlinkClick r:id="rId8">
                <a:extLst>
                  <a:ext uri="{A12FA001-AC4F-418D-AE19-62706E023703}">
                    <ahyp:hlinkClr xmlns:ahyp="http://schemas.microsoft.com/office/drawing/2018/hyperlinkcolor" val="tx"/>
                  </a:ext>
                </a:extLst>
              </a:hlinkClick>
            </a:endParaRPr>
          </a:p>
          <a:p>
            <a:pPr marL="0" indent="0">
              <a:buNone/>
            </a:pPr>
            <a:r>
              <a:rPr lang="en-AU" sz="1400" dirty="0">
                <a:hlinkClick r:id="rId9" action="ppaction://hlinkfile">
                  <a:extLst>
                    <a:ext uri="{A12FA001-AC4F-418D-AE19-62706E023703}">
                      <ahyp:hlinkClr xmlns:ahyp="http://schemas.microsoft.com/office/drawing/2018/hyperlinkcolor" val="tx"/>
                    </a:ext>
                  </a:extLst>
                </a:hlinkClick>
              </a:rPr>
              <a:t>Business and Biodiversity Offsets Programme (BBOP) Biodiversity Offset Design Handbook</a:t>
            </a:r>
            <a:endParaRPr lang="en-AU" sz="1400" dirty="0"/>
          </a:p>
          <a:p>
            <a:pPr marL="0" indent="0">
              <a:buNone/>
            </a:pPr>
            <a:endParaRPr lang="en-US" sz="1400" dirty="0"/>
          </a:p>
          <a:p>
            <a:pPr marL="0" indent="0">
              <a:buNone/>
            </a:pPr>
            <a:r>
              <a:rPr lang="en-AU" sz="1400" dirty="0">
                <a:hlinkClick r:id="rId10">
                  <a:extLst>
                    <a:ext uri="{A12FA001-AC4F-418D-AE19-62706E023703}">
                      <ahyp:hlinkClr xmlns:ahyp="http://schemas.microsoft.com/office/drawing/2018/hyperlinkcolor" val="tx"/>
                    </a:ext>
                  </a:extLst>
                </a:hlinkClick>
              </a:rPr>
              <a:t>EPBC Act environmental offsets policy | Department of Agriculture, Water and the Environment</a:t>
            </a:r>
            <a:endParaRPr lang="en-AU" sz="1400" dirty="0"/>
          </a:p>
          <a:p>
            <a:pPr marL="0" indent="0">
              <a:buNone/>
            </a:pPr>
            <a:endParaRPr lang="en-AU" sz="1400" dirty="0"/>
          </a:p>
          <a:p>
            <a:pPr marL="0" indent="0">
              <a:buNone/>
            </a:pPr>
            <a:r>
              <a:rPr lang="en-US" sz="1400" dirty="0"/>
              <a:t>Videos: National Environmental Science Program - </a:t>
            </a:r>
            <a:r>
              <a:rPr lang="en-AU" sz="1400" dirty="0">
                <a:hlinkClick r:id="rId11">
                  <a:extLst>
                    <a:ext uri="{A12FA001-AC4F-418D-AE19-62706E023703}">
                      <ahyp:hlinkClr xmlns:ahyp="http://schemas.microsoft.com/office/drawing/2018/hyperlinkcolor" val="tx"/>
                    </a:ext>
                  </a:extLst>
                </a:hlinkClick>
              </a:rPr>
              <a:t>Video Gallery (nespthreatenedspecies.edu.au)</a:t>
            </a:r>
            <a:endParaRPr lang="en-US" sz="1400" dirty="0"/>
          </a:p>
        </p:txBody>
      </p:sp>
    </p:spTree>
    <p:extLst>
      <p:ext uri="{BB962C8B-B14F-4D97-AF65-F5344CB8AC3E}">
        <p14:creationId xmlns:p14="http://schemas.microsoft.com/office/powerpoint/2010/main" val="78492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D259AA-69E6-4F23-92D7-6FC24E0F1DA2}"/>
              </a:ext>
            </a:extLst>
          </p:cNvPr>
          <p:cNvSpPr>
            <a:spLocks noGrp="1"/>
          </p:cNvSpPr>
          <p:nvPr>
            <p:ph type="title"/>
          </p:nvPr>
        </p:nvSpPr>
        <p:spPr>
          <a:xfrm>
            <a:off x="869950" y="865188"/>
            <a:ext cx="7446963" cy="814387"/>
          </a:xfrm>
        </p:spPr>
        <p:txBody>
          <a:bodyPr wrap="square" anchor="t">
            <a:normAutofit/>
          </a:bodyPr>
          <a:lstStyle/>
          <a:p>
            <a:r>
              <a:rPr lang="en-AU" dirty="0"/>
              <a:t>Presentation context</a:t>
            </a:r>
          </a:p>
        </p:txBody>
      </p:sp>
      <p:pic>
        <p:nvPicPr>
          <p:cNvPr id="3" name="Picture 2" descr="A river surrounded by trees&#10;&#10;Description automatically generated with low confidence">
            <a:extLst>
              <a:ext uri="{FF2B5EF4-FFF2-40B4-BE49-F238E27FC236}">
                <a16:creationId xmlns:a16="http://schemas.microsoft.com/office/drawing/2014/main" id="{32954D9A-9E3A-4202-8952-B7127CBC04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48" r="19281" b="-3"/>
          <a:stretch/>
        </p:blipFill>
        <p:spPr>
          <a:xfrm>
            <a:off x="869950" y="1657350"/>
            <a:ext cx="3662363" cy="3932238"/>
          </a:xfrm>
          <a:prstGeom prst="rect">
            <a:avLst/>
          </a:prstGeom>
          <a:noFill/>
        </p:spPr>
      </p:pic>
      <p:sp>
        <p:nvSpPr>
          <p:cNvPr id="87043" name="Rectangle 3"/>
          <p:cNvSpPr>
            <a:spLocks noGrp="1" noChangeArrowheads="1"/>
          </p:cNvSpPr>
          <p:nvPr>
            <p:ph sz="half" idx="2"/>
          </p:nvPr>
        </p:nvSpPr>
        <p:spPr>
          <a:xfrm>
            <a:off x="4684712" y="1657350"/>
            <a:ext cx="3919735" cy="3932238"/>
          </a:xfrm>
        </p:spPr>
        <p:txBody>
          <a:bodyPr wrap="square" anchor="t">
            <a:normAutofit/>
          </a:bodyPr>
          <a:lstStyle/>
          <a:p>
            <a:pPr marL="0" indent="0">
              <a:lnSpc>
                <a:spcPct val="90000"/>
              </a:lnSpc>
              <a:buNone/>
            </a:pPr>
            <a:endParaRPr lang="en-AU" dirty="0">
              <a:effectLst/>
            </a:endParaRPr>
          </a:p>
          <a:p>
            <a:pPr marL="0" indent="0">
              <a:lnSpc>
                <a:spcPct val="90000"/>
              </a:lnSpc>
              <a:buNone/>
            </a:pPr>
            <a:r>
              <a:rPr lang="en-AU" sz="2000" b="1" dirty="0">
                <a:effectLst/>
              </a:rPr>
              <a:t>Australia ranks second in the world for biodiversity loss</a:t>
            </a:r>
            <a:r>
              <a:rPr lang="en-AU" sz="2000" dirty="0">
                <a:effectLst/>
              </a:rPr>
              <a:t> </a:t>
            </a:r>
          </a:p>
          <a:p>
            <a:pPr marL="0" indent="0">
              <a:lnSpc>
                <a:spcPct val="90000"/>
              </a:lnSpc>
              <a:buNone/>
            </a:pPr>
            <a:endParaRPr lang="en-AU" sz="2000" dirty="0">
              <a:effectLst/>
            </a:endParaRPr>
          </a:p>
          <a:p>
            <a:pPr marL="0" indent="0">
              <a:lnSpc>
                <a:spcPct val="90000"/>
              </a:lnSpc>
              <a:buNone/>
            </a:pPr>
            <a:r>
              <a:rPr lang="en-AU" sz="2000" dirty="0">
                <a:effectLst/>
              </a:rPr>
              <a:t>Queensland is recognised globally as a hotspot for biodiversity</a:t>
            </a:r>
          </a:p>
          <a:p>
            <a:pPr marL="0" indent="0">
              <a:lnSpc>
                <a:spcPct val="90000"/>
              </a:lnSpc>
              <a:buNone/>
            </a:pPr>
            <a:endParaRPr lang="en-AU" dirty="0">
              <a:effectLst/>
            </a:endParaRPr>
          </a:p>
          <a:p>
            <a:pPr marL="0" indent="0">
              <a:lnSpc>
                <a:spcPct val="90000"/>
              </a:lnSpc>
              <a:buNone/>
            </a:pPr>
            <a:endParaRPr lang="en-AU" dirty="0">
              <a:effectLst/>
            </a:endParaRPr>
          </a:p>
          <a:p>
            <a:pPr>
              <a:lnSpc>
                <a:spcPct val="90000"/>
              </a:lnSpc>
            </a:pPr>
            <a:endParaRPr lang="en-US" dirty="0"/>
          </a:p>
        </p:txBody>
      </p:sp>
    </p:spTree>
    <p:extLst>
      <p:ext uri="{BB962C8B-B14F-4D97-AF65-F5344CB8AC3E}">
        <p14:creationId xmlns:p14="http://schemas.microsoft.com/office/powerpoint/2010/main" val="269841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EFC9-9F1E-4C1A-B78A-523FF096F3E6}"/>
              </a:ext>
            </a:extLst>
          </p:cNvPr>
          <p:cNvSpPr>
            <a:spLocks noGrp="1"/>
          </p:cNvSpPr>
          <p:nvPr>
            <p:ph type="title"/>
          </p:nvPr>
        </p:nvSpPr>
        <p:spPr/>
        <p:txBody>
          <a:bodyPr/>
          <a:lstStyle/>
          <a:p>
            <a:r>
              <a:rPr lang="en-AU" dirty="0"/>
              <a:t>Presentation context</a:t>
            </a:r>
          </a:p>
        </p:txBody>
      </p:sp>
      <p:sp>
        <p:nvSpPr>
          <p:cNvPr id="3" name="Content Placeholder 2">
            <a:extLst>
              <a:ext uri="{FF2B5EF4-FFF2-40B4-BE49-F238E27FC236}">
                <a16:creationId xmlns:a16="http://schemas.microsoft.com/office/drawing/2014/main" id="{52BBF054-CF90-4C87-B4AA-FD8AEB23BDCA}"/>
              </a:ext>
            </a:extLst>
          </p:cNvPr>
          <p:cNvSpPr>
            <a:spLocks noGrp="1"/>
          </p:cNvSpPr>
          <p:nvPr>
            <p:ph idx="1"/>
          </p:nvPr>
        </p:nvSpPr>
        <p:spPr>
          <a:xfrm>
            <a:off x="869950" y="1657350"/>
            <a:ext cx="8274050" cy="4335462"/>
          </a:xfrm>
        </p:spPr>
        <p:txBody>
          <a:bodyPr/>
          <a:lstStyle/>
          <a:p>
            <a:r>
              <a:rPr lang="en-US" dirty="0"/>
              <a:t>High growth and interest in environmental markets</a:t>
            </a:r>
          </a:p>
          <a:p>
            <a:pPr marL="0" indent="0">
              <a:buNone/>
            </a:pPr>
            <a:endParaRPr lang="en-US" dirty="0"/>
          </a:p>
          <a:p>
            <a:r>
              <a:rPr lang="en-US" dirty="0"/>
              <a:t>Confusion</a:t>
            </a:r>
          </a:p>
          <a:p>
            <a:pPr marL="0" indent="0">
              <a:buNone/>
            </a:pPr>
            <a:endParaRPr lang="en-US" dirty="0"/>
          </a:p>
          <a:p>
            <a:r>
              <a:rPr lang="en-US" dirty="0"/>
              <a:t>Not uniform - many different ‘types’ of markets/approaches/motivations/participants…</a:t>
            </a:r>
          </a:p>
          <a:p>
            <a:endParaRPr lang="en-US" dirty="0"/>
          </a:p>
          <a:p>
            <a:r>
              <a:rPr lang="en-US" dirty="0"/>
              <a:t>Not one answer - pros and cons</a:t>
            </a:r>
          </a:p>
          <a:p>
            <a:pPr marL="0" indent="0">
              <a:buNone/>
            </a:pPr>
            <a:endParaRPr lang="en-US" dirty="0"/>
          </a:p>
          <a:p>
            <a:r>
              <a:rPr lang="en-US" dirty="0"/>
              <a:t>Risk of poor or perverse outcomes</a:t>
            </a:r>
          </a:p>
          <a:p>
            <a:pPr marL="0" indent="0">
              <a:buNone/>
            </a:pPr>
            <a:endParaRPr lang="en-US" dirty="0"/>
          </a:p>
          <a:p>
            <a:r>
              <a:rPr lang="en-US" dirty="0"/>
              <a:t>Fear of opportunity cost</a:t>
            </a:r>
          </a:p>
          <a:p>
            <a:pPr marL="0" indent="0">
              <a:buNone/>
            </a:pPr>
            <a:endParaRPr lang="en-US" dirty="0"/>
          </a:p>
          <a:p>
            <a:endParaRPr lang="en-AU" dirty="0"/>
          </a:p>
        </p:txBody>
      </p:sp>
    </p:spTree>
    <p:extLst>
      <p:ext uri="{BB962C8B-B14F-4D97-AF65-F5344CB8AC3E}">
        <p14:creationId xmlns:p14="http://schemas.microsoft.com/office/powerpoint/2010/main" val="120086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D29F-7991-4A75-BFB6-7E7E99684086}"/>
              </a:ext>
            </a:extLst>
          </p:cNvPr>
          <p:cNvSpPr>
            <a:spLocks noGrp="1"/>
          </p:cNvSpPr>
          <p:nvPr>
            <p:ph type="title"/>
          </p:nvPr>
        </p:nvSpPr>
        <p:spPr>
          <a:xfrm>
            <a:off x="869950" y="865188"/>
            <a:ext cx="7446963" cy="814387"/>
          </a:xfrm>
        </p:spPr>
        <p:txBody>
          <a:bodyPr wrap="square" anchor="t">
            <a:normAutofit/>
          </a:bodyPr>
          <a:lstStyle/>
          <a:p>
            <a:r>
              <a:rPr lang="en-AU" sz="2600" dirty="0"/>
              <a:t>Voluntary vs compliance environmental markets</a:t>
            </a:r>
          </a:p>
        </p:txBody>
      </p:sp>
      <p:pic>
        <p:nvPicPr>
          <p:cNvPr id="5" name="Picture 4" descr="A picture containing snow, fresh&#10;&#10;Description automatically generated">
            <a:extLst>
              <a:ext uri="{FF2B5EF4-FFF2-40B4-BE49-F238E27FC236}">
                <a16:creationId xmlns:a16="http://schemas.microsoft.com/office/drawing/2014/main" id="{7EFB6331-81A5-45D6-B1D4-8F2ACADC4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56" r="11689" b="-4"/>
          <a:stretch/>
        </p:blipFill>
        <p:spPr>
          <a:xfrm>
            <a:off x="869950" y="1657350"/>
            <a:ext cx="3662363" cy="3932238"/>
          </a:xfrm>
          <a:prstGeom prst="rect">
            <a:avLst/>
          </a:prstGeom>
          <a:noFill/>
        </p:spPr>
      </p:pic>
      <p:sp>
        <p:nvSpPr>
          <p:cNvPr id="3" name="Content Placeholder 2">
            <a:extLst>
              <a:ext uri="{FF2B5EF4-FFF2-40B4-BE49-F238E27FC236}">
                <a16:creationId xmlns:a16="http://schemas.microsoft.com/office/drawing/2014/main" id="{2C6FC40C-DA92-4573-89D0-648894724BAC}"/>
              </a:ext>
            </a:extLst>
          </p:cNvPr>
          <p:cNvSpPr>
            <a:spLocks noGrp="1"/>
          </p:cNvSpPr>
          <p:nvPr>
            <p:ph sz="half" idx="2"/>
          </p:nvPr>
        </p:nvSpPr>
        <p:spPr>
          <a:xfrm>
            <a:off x="4684712" y="1657350"/>
            <a:ext cx="4459287" cy="4075906"/>
          </a:xfrm>
        </p:spPr>
        <p:txBody>
          <a:bodyPr wrap="square" anchor="t">
            <a:normAutofit lnSpcReduction="10000"/>
          </a:bodyPr>
          <a:lstStyle/>
          <a:p>
            <a:pPr marL="0" indent="0">
              <a:lnSpc>
                <a:spcPct val="90000"/>
              </a:lnSpc>
              <a:buNone/>
            </a:pPr>
            <a:endParaRPr lang="en-AU" sz="2000" dirty="0"/>
          </a:p>
          <a:p>
            <a:pPr>
              <a:lnSpc>
                <a:spcPct val="90000"/>
              </a:lnSpc>
            </a:pPr>
            <a:r>
              <a:rPr lang="en-AU" sz="2000" i="0" dirty="0">
                <a:effectLst/>
              </a:rPr>
              <a:t>One description used</a:t>
            </a:r>
          </a:p>
          <a:p>
            <a:pPr marL="0" indent="0">
              <a:lnSpc>
                <a:spcPct val="90000"/>
              </a:lnSpc>
              <a:buNone/>
            </a:pPr>
            <a:endParaRPr lang="en-AU" sz="2000" i="0" dirty="0">
              <a:effectLst/>
            </a:endParaRPr>
          </a:p>
          <a:p>
            <a:pPr>
              <a:lnSpc>
                <a:spcPct val="90000"/>
              </a:lnSpc>
            </a:pPr>
            <a:r>
              <a:rPr lang="en-AU" sz="2000" dirty="0"/>
              <a:t>Compliance markets – created by and in accordance with a regulatory obligation, more rigid</a:t>
            </a:r>
          </a:p>
          <a:p>
            <a:pPr>
              <a:lnSpc>
                <a:spcPct val="90000"/>
              </a:lnSpc>
            </a:pPr>
            <a:endParaRPr lang="en-AU" sz="2000" dirty="0"/>
          </a:p>
          <a:p>
            <a:pPr>
              <a:lnSpc>
                <a:spcPct val="90000"/>
              </a:lnSpc>
            </a:pPr>
            <a:r>
              <a:rPr lang="en-AU" sz="2000" dirty="0"/>
              <a:t>Voluntary markets – operate outside compliance markets and enable participation and ‘purchase’ on a voluntary basis</a:t>
            </a:r>
          </a:p>
          <a:p>
            <a:pPr>
              <a:lnSpc>
                <a:spcPct val="90000"/>
              </a:lnSpc>
            </a:pPr>
            <a:endParaRPr lang="en-AU" sz="2000" i="0" dirty="0">
              <a:effectLst/>
            </a:endParaRPr>
          </a:p>
          <a:p>
            <a:pPr>
              <a:lnSpc>
                <a:spcPct val="90000"/>
              </a:lnSpc>
            </a:pPr>
            <a:r>
              <a:rPr lang="en-AU" sz="2000" dirty="0"/>
              <a:t>But can be mixed….</a:t>
            </a:r>
            <a:endParaRPr lang="en-AU" sz="2000" i="0" dirty="0">
              <a:effectLst/>
            </a:endParaRPr>
          </a:p>
          <a:p>
            <a:pPr>
              <a:lnSpc>
                <a:spcPct val="90000"/>
              </a:lnSpc>
            </a:pPr>
            <a:endParaRPr lang="en-AU" sz="1500" dirty="0"/>
          </a:p>
          <a:p>
            <a:pPr>
              <a:lnSpc>
                <a:spcPct val="90000"/>
              </a:lnSpc>
            </a:pPr>
            <a:endParaRPr lang="en-AU" sz="1500" b="0" i="0" dirty="0">
              <a:effectLst/>
            </a:endParaRPr>
          </a:p>
        </p:txBody>
      </p:sp>
    </p:spTree>
    <p:extLst>
      <p:ext uri="{BB962C8B-B14F-4D97-AF65-F5344CB8AC3E}">
        <p14:creationId xmlns:p14="http://schemas.microsoft.com/office/powerpoint/2010/main" val="1520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28DA6C9-15F1-4E54-BB4B-C59A5D2A2F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73691" y="1627768"/>
            <a:ext cx="4572000" cy="4115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C11621-D930-4E10-8647-48D0E2662CE6}"/>
              </a:ext>
            </a:extLst>
          </p:cNvPr>
          <p:cNvSpPr txBox="1"/>
          <p:nvPr/>
        </p:nvSpPr>
        <p:spPr>
          <a:xfrm>
            <a:off x="216439" y="764704"/>
            <a:ext cx="5579697" cy="492443"/>
          </a:xfrm>
          <a:prstGeom prst="rect">
            <a:avLst/>
          </a:prstGeom>
          <a:noFill/>
        </p:spPr>
        <p:txBody>
          <a:bodyPr wrap="square" rtlCol="0">
            <a:spAutoFit/>
          </a:bodyPr>
          <a:lstStyle/>
          <a:p>
            <a:pPr>
              <a:buNone/>
            </a:pPr>
            <a:r>
              <a:rPr lang="en-AU" sz="2600" dirty="0">
                <a:latin typeface="+mj-lt"/>
              </a:rPr>
              <a:t>What is an </a:t>
            </a:r>
            <a:r>
              <a:rPr lang="en-AU" sz="2600" dirty="0">
                <a:latin typeface="+mj-lt"/>
                <a:ea typeface="+mj-ea"/>
                <a:cs typeface="+mj-cs"/>
              </a:rPr>
              <a:t>environmental</a:t>
            </a:r>
            <a:r>
              <a:rPr lang="en-AU" sz="2600" dirty="0">
                <a:latin typeface="+mj-lt"/>
              </a:rPr>
              <a:t> </a:t>
            </a:r>
            <a:r>
              <a:rPr lang="en-AU" sz="2600" dirty="0">
                <a:latin typeface="+mj-lt"/>
                <a:ea typeface="+mj-ea"/>
                <a:cs typeface="+mj-cs"/>
              </a:rPr>
              <a:t>offset</a:t>
            </a:r>
            <a:r>
              <a:rPr lang="en-AU" sz="2600" dirty="0">
                <a:latin typeface="+mj-lt"/>
              </a:rPr>
              <a:t>?</a:t>
            </a:r>
          </a:p>
        </p:txBody>
      </p:sp>
      <p:sp>
        <p:nvSpPr>
          <p:cNvPr id="10" name="TextBox 9">
            <a:extLst>
              <a:ext uri="{FF2B5EF4-FFF2-40B4-BE49-F238E27FC236}">
                <a16:creationId xmlns:a16="http://schemas.microsoft.com/office/drawing/2014/main" id="{F173B59B-3AE9-454D-9F27-5AC8EEDDC498}"/>
              </a:ext>
            </a:extLst>
          </p:cNvPr>
          <p:cNvSpPr txBox="1"/>
          <p:nvPr/>
        </p:nvSpPr>
        <p:spPr>
          <a:xfrm>
            <a:off x="107504" y="1627768"/>
            <a:ext cx="4355561" cy="4478149"/>
          </a:xfrm>
          <a:prstGeom prst="rect">
            <a:avLst/>
          </a:prstGeom>
          <a:noFill/>
        </p:spPr>
        <p:txBody>
          <a:bodyPr wrap="square" rtlCol="0">
            <a:spAutoFit/>
          </a:bodyPr>
          <a:lstStyle/>
          <a:p>
            <a:pPr marL="214313" indent="-214313">
              <a:buFont typeface="Arial" panose="020B0604020202020204" pitchFamily="34" charset="0"/>
              <a:buChar char="•"/>
            </a:pPr>
            <a:r>
              <a:rPr lang="en-AU" sz="1500" dirty="0"/>
              <a:t>Compensate for unavoidable impacts on environmental matters</a:t>
            </a:r>
          </a:p>
          <a:p>
            <a:pPr marL="214313" indent="-214313">
              <a:buFont typeface="Arial" panose="020B0604020202020204" pitchFamily="34" charset="0"/>
              <a:buChar char="•"/>
            </a:pPr>
            <a:endParaRPr lang="en-AU" sz="1500" dirty="0"/>
          </a:p>
          <a:p>
            <a:pPr marL="214313" indent="-214313">
              <a:buFont typeface="Arial" panose="020B0604020202020204" pitchFamily="34" charset="0"/>
              <a:buChar char="•"/>
            </a:pPr>
            <a:r>
              <a:rPr lang="en-AU" sz="1500" dirty="0"/>
              <a:t>Applies to prescribed activities and matters</a:t>
            </a:r>
          </a:p>
          <a:p>
            <a:endParaRPr lang="en-AU" sz="1500" dirty="0"/>
          </a:p>
          <a:p>
            <a:pPr marL="214313" indent="-214313">
              <a:buFont typeface="Arial" panose="020B0604020202020204" pitchFamily="34" charset="0"/>
              <a:buChar char="•"/>
            </a:pPr>
            <a:r>
              <a:rPr lang="en-AU" sz="1500" dirty="0"/>
              <a:t>When a person or entity impacts important environmental values on a development site, may have to replace the loss by securing and managing the land at another site over a period of time</a:t>
            </a:r>
          </a:p>
          <a:p>
            <a:pPr marL="214313" indent="-214313">
              <a:buFont typeface="Arial" panose="020B0604020202020204" pitchFamily="34" charset="0"/>
              <a:buChar char="•"/>
            </a:pPr>
            <a:endParaRPr lang="en-AU" sz="1500" dirty="0"/>
          </a:p>
          <a:p>
            <a:pPr marL="214313" indent="-214313">
              <a:buFont typeface="Arial" panose="020B0604020202020204" pitchFamily="34" charset="0"/>
              <a:buChar char="•"/>
            </a:pPr>
            <a:r>
              <a:rPr lang="en-AU" sz="1500" dirty="0"/>
              <a:t>This protected and managed site is an environmental offset</a:t>
            </a:r>
          </a:p>
          <a:p>
            <a:pPr marL="214313" indent="-214313">
              <a:buFont typeface="Arial" panose="020B0604020202020204" pitchFamily="34" charset="0"/>
              <a:buChar char="•"/>
            </a:pPr>
            <a:endParaRPr lang="en-AU" sz="1500" dirty="0"/>
          </a:p>
          <a:p>
            <a:pPr marL="214313" indent="-214313">
              <a:buFont typeface="Arial" panose="020B0604020202020204" pitchFamily="34" charset="0"/>
              <a:buChar char="•"/>
            </a:pPr>
            <a:r>
              <a:rPr lang="en-AU" sz="1500" dirty="0"/>
              <a:t>Must achieve a conservation outcome</a:t>
            </a:r>
          </a:p>
          <a:p>
            <a:pPr>
              <a:buNone/>
            </a:pPr>
            <a:endParaRPr lang="en-AU" sz="1500" dirty="0"/>
          </a:p>
          <a:p>
            <a:pPr marL="214313" indent="-214313">
              <a:buFont typeface="Arial" panose="020B0604020202020204" pitchFamily="34" charset="0"/>
              <a:buChar char="•"/>
            </a:pPr>
            <a:endParaRPr lang="en-AU" sz="1500" dirty="0"/>
          </a:p>
        </p:txBody>
      </p:sp>
    </p:spTree>
    <p:extLst>
      <p:ext uri="{BB962C8B-B14F-4D97-AF65-F5344CB8AC3E}">
        <p14:creationId xmlns:p14="http://schemas.microsoft.com/office/powerpoint/2010/main" val="247910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BBA84-B560-48DA-944A-31B6AF31EA37}"/>
              </a:ext>
            </a:extLst>
          </p:cNvPr>
          <p:cNvSpPr txBox="1"/>
          <p:nvPr/>
        </p:nvSpPr>
        <p:spPr>
          <a:xfrm>
            <a:off x="294550" y="1206838"/>
            <a:ext cx="8635655" cy="738664"/>
          </a:xfrm>
          <a:prstGeom prst="rect">
            <a:avLst/>
          </a:prstGeom>
          <a:noFill/>
        </p:spPr>
        <p:txBody>
          <a:bodyPr wrap="square" rtlCol="0">
            <a:spAutoFit/>
          </a:bodyPr>
          <a:lstStyle/>
          <a:p>
            <a:pPr>
              <a:buNone/>
            </a:pPr>
            <a:r>
              <a:rPr lang="en-AU" sz="2100" b="1" dirty="0"/>
              <a:t>An environmental offset should never be the first option used to protect the environment at a development site</a:t>
            </a:r>
            <a:endParaRPr lang="en-AU" sz="2100" dirty="0"/>
          </a:p>
        </p:txBody>
      </p:sp>
      <p:sp>
        <p:nvSpPr>
          <p:cNvPr id="3" name="TextBox 2">
            <a:extLst>
              <a:ext uri="{FF2B5EF4-FFF2-40B4-BE49-F238E27FC236}">
                <a16:creationId xmlns:a16="http://schemas.microsoft.com/office/drawing/2014/main" id="{FB7807B4-F7B5-415C-95F2-9AD2769B1CF0}"/>
              </a:ext>
            </a:extLst>
          </p:cNvPr>
          <p:cNvSpPr txBox="1"/>
          <p:nvPr/>
        </p:nvSpPr>
        <p:spPr>
          <a:xfrm>
            <a:off x="199358" y="2520804"/>
            <a:ext cx="6236191" cy="3028521"/>
          </a:xfrm>
          <a:prstGeom prst="rect">
            <a:avLst/>
          </a:prstGeom>
          <a:noFill/>
        </p:spPr>
        <p:txBody>
          <a:bodyPr wrap="square" rtlCol="0">
            <a:spAutoFit/>
          </a:bodyPr>
          <a:lstStyle/>
          <a:p>
            <a:pPr>
              <a:buNone/>
            </a:pPr>
            <a:r>
              <a:rPr lang="en-AU" sz="1800" dirty="0"/>
              <a:t>Developers must:</a:t>
            </a:r>
          </a:p>
          <a:p>
            <a:endParaRPr lang="en-AU" sz="1800" dirty="0"/>
          </a:p>
          <a:p>
            <a:pPr marL="257175" indent="-257175">
              <a:buAutoNum type="arabicPeriod"/>
            </a:pPr>
            <a:r>
              <a:rPr lang="en-AU" sz="1800" dirty="0"/>
              <a:t>Avoid and minimise impacts</a:t>
            </a:r>
          </a:p>
          <a:p>
            <a:endParaRPr lang="en-AU" sz="1800" dirty="0"/>
          </a:p>
          <a:p>
            <a:endParaRPr lang="en-AU" sz="1800" dirty="0"/>
          </a:p>
          <a:p>
            <a:pPr marL="257175" indent="-257175">
              <a:buAutoNum type="arabicPeriod"/>
            </a:pPr>
            <a:r>
              <a:rPr lang="en-AU" sz="1800" dirty="0"/>
              <a:t>Rehabilitate the impact site (if applicable)</a:t>
            </a:r>
          </a:p>
          <a:p>
            <a:pPr marL="257175" indent="-257175">
              <a:buAutoNum type="arabicPeriod"/>
            </a:pPr>
            <a:endParaRPr lang="en-AU" sz="1800" dirty="0"/>
          </a:p>
          <a:p>
            <a:pPr marL="257175" indent="-257175">
              <a:buAutoNum type="arabicPeriod"/>
            </a:pPr>
            <a:endParaRPr lang="en-AU" sz="1800" dirty="0"/>
          </a:p>
          <a:p>
            <a:pPr marL="257175" indent="-257175">
              <a:buAutoNum type="arabicPeriod"/>
            </a:pPr>
            <a:r>
              <a:rPr lang="en-AU" sz="1800" dirty="0"/>
              <a:t>Deliver an offset for any unavoidable impacts that remain</a:t>
            </a:r>
          </a:p>
        </p:txBody>
      </p:sp>
      <p:sp>
        <p:nvSpPr>
          <p:cNvPr id="7" name="Arrow: Down 6">
            <a:extLst>
              <a:ext uri="{FF2B5EF4-FFF2-40B4-BE49-F238E27FC236}">
                <a16:creationId xmlns:a16="http://schemas.microsoft.com/office/drawing/2014/main" id="{C7354BEE-5B6C-4455-B154-E7C5F2B0FC1D}"/>
              </a:ext>
            </a:extLst>
          </p:cNvPr>
          <p:cNvSpPr/>
          <p:nvPr/>
        </p:nvSpPr>
        <p:spPr bwMode="auto">
          <a:xfrm>
            <a:off x="1667659" y="3747982"/>
            <a:ext cx="419622" cy="317216"/>
          </a:xfrm>
          <a:prstGeom prst="downArrow">
            <a:avLst/>
          </a:prstGeom>
          <a:solidFill>
            <a:schemeClr val="accent1">
              <a:lumMod val="50000"/>
            </a:schemeClr>
          </a:solidFill>
          <a:ln>
            <a:noFill/>
          </a:ln>
          <a:effectLst/>
        </p:spPr>
        <p:txBody>
          <a:bodyPr vert="horz" wrap="square" lIns="68580" tIns="34290" rIns="68580" bIns="34290" numCol="1" rtlCol="0" anchor="t" anchorCtr="0" compatLnSpc="1">
            <a:prstTxWarp prst="textNoShape">
              <a:avLst/>
            </a:prstTxWarp>
          </a:bodyPr>
          <a:lstStyle/>
          <a:p>
            <a:pPr marL="283369" indent="-283369" defTabSz="685800"/>
            <a:endParaRPr lang="en-AU" sz="1500"/>
          </a:p>
        </p:txBody>
      </p:sp>
      <p:sp>
        <p:nvSpPr>
          <p:cNvPr id="8" name="Arrow: Down 7">
            <a:extLst>
              <a:ext uri="{FF2B5EF4-FFF2-40B4-BE49-F238E27FC236}">
                <a16:creationId xmlns:a16="http://schemas.microsoft.com/office/drawing/2014/main" id="{366A09C1-2A0C-4DB9-B993-8841D2A5B274}"/>
              </a:ext>
            </a:extLst>
          </p:cNvPr>
          <p:cNvSpPr/>
          <p:nvPr/>
        </p:nvSpPr>
        <p:spPr bwMode="auto">
          <a:xfrm>
            <a:off x="1763688" y="4725144"/>
            <a:ext cx="419622" cy="317216"/>
          </a:xfrm>
          <a:prstGeom prst="downArrow">
            <a:avLst/>
          </a:prstGeom>
          <a:solidFill>
            <a:schemeClr val="accent1">
              <a:lumMod val="50000"/>
            </a:schemeClr>
          </a:solidFill>
          <a:ln>
            <a:noFill/>
          </a:ln>
          <a:effectLst/>
        </p:spPr>
        <p:txBody>
          <a:bodyPr vert="horz" wrap="square" lIns="68580" tIns="34290" rIns="68580" bIns="34290" numCol="1" rtlCol="0" anchor="t" anchorCtr="0" compatLnSpc="1">
            <a:prstTxWarp prst="textNoShape">
              <a:avLst/>
            </a:prstTxWarp>
          </a:bodyPr>
          <a:lstStyle/>
          <a:p>
            <a:pPr marL="283369" indent="-283369" defTabSz="685800"/>
            <a:endParaRPr lang="en-AU" sz="1500"/>
          </a:p>
        </p:txBody>
      </p:sp>
      <p:pic>
        <p:nvPicPr>
          <p:cNvPr id="5128" name="Picture 8">
            <a:extLst>
              <a:ext uri="{FF2B5EF4-FFF2-40B4-BE49-F238E27FC236}">
                <a16:creationId xmlns:a16="http://schemas.microsoft.com/office/drawing/2014/main" id="{16FF5E3A-58CB-4E3F-B0B3-DE729F280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965" y="2575984"/>
            <a:ext cx="2562240" cy="2562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5287C95-E1B2-45CC-8987-63C41A225009}"/>
              </a:ext>
            </a:extLst>
          </p:cNvPr>
          <p:cNvSpPr txBox="1"/>
          <p:nvPr/>
        </p:nvSpPr>
        <p:spPr>
          <a:xfrm>
            <a:off x="7205823" y="3068960"/>
            <a:ext cx="954107" cy="507831"/>
          </a:xfrm>
          <a:prstGeom prst="rect">
            <a:avLst/>
          </a:prstGeom>
          <a:noFill/>
        </p:spPr>
        <p:txBody>
          <a:bodyPr wrap="none" rtlCol="0">
            <a:spAutoFit/>
          </a:bodyPr>
          <a:lstStyle/>
          <a:p>
            <a:pPr>
              <a:buNone/>
            </a:pPr>
            <a:r>
              <a:rPr lang="en-AU" sz="2700" b="1" dirty="0">
                <a:solidFill>
                  <a:srgbClr val="C00000"/>
                </a:solidFill>
              </a:rPr>
              <a:t>Stop</a:t>
            </a:r>
          </a:p>
        </p:txBody>
      </p:sp>
    </p:spTree>
    <p:extLst>
      <p:ext uri="{BB962C8B-B14F-4D97-AF65-F5344CB8AC3E}">
        <p14:creationId xmlns:p14="http://schemas.microsoft.com/office/powerpoint/2010/main" val="174330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23B275-310F-4538-B022-A297DB463C5C}"/>
              </a:ext>
            </a:extLst>
          </p:cNvPr>
          <p:cNvPicPr>
            <a:picLocks noChangeAspect="1"/>
          </p:cNvPicPr>
          <p:nvPr/>
        </p:nvPicPr>
        <p:blipFill>
          <a:blip r:embed="rId3"/>
          <a:stretch>
            <a:fillRect/>
          </a:stretch>
        </p:blipFill>
        <p:spPr>
          <a:xfrm>
            <a:off x="6012160" y="764704"/>
            <a:ext cx="3131840" cy="5506892"/>
          </a:xfrm>
          <a:prstGeom prst="rect">
            <a:avLst/>
          </a:prstGeom>
        </p:spPr>
      </p:pic>
      <p:sp>
        <p:nvSpPr>
          <p:cNvPr id="4" name="TextBox 3">
            <a:extLst>
              <a:ext uri="{FF2B5EF4-FFF2-40B4-BE49-F238E27FC236}">
                <a16:creationId xmlns:a16="http://schemas.microsoft.com/office/drawing/2014/main" id="{F44DB626-5D9A-4A2C-B5DC-60F9301EDA90}"/>
              </a:ext>
            </a:extLst>
          </p:cNvPr>
          <p:cNvSpPr txBox="1"/>
          <p:nvPr/>
        </p:nvSpPr>
        <p:spPr>
          <a:xfrm>
            <a:off x="197664" y="2852936"/>
            <a:ext cx="1979665" cy="2616101"/>
          </a:xfrm>
          <a:prstGeom prst="rect">
            <a:avLst/>
          </a:prstGeom>
          <a:noFill/>
        </p:spPr>
        <p:txBody>
          <a:bodyPr wrap="square" rtlCol="0">
            <a:spAutoFit/>
          </a:bodyPr>
          <a:lstStyle/>
          <a:p>
            <a:pPr>
              <a:buNone/>
            </a:pPr>
            <a:r>
              <a:rPr lang="en-AU" sz="2000" b="1" dirty="0"/>
              <a:t>Impact site</a:t>
            </a:r>
          </a:p>
          <a:p>
            <a:pPr>
              <a:buNone/>
            </a:pPr>
            <a:r>
              <a:rPr lang="en-AU" sz="2000" dirty="0"/>
              <a:t>Unavoidable significant  impacts on an important value, e.g. threatened species habitat</a:t>
            </a:r>
          </a:p>
        </p:txBody>
      </p:sp>
      <p:sp>
        <p:nvSpPr>
          <p:cNvPr id="10" name="TextBox 9">
            <a:extLst>
              <a:ext uri="{FF2B5EF4-FFF2-40B4-BE49-F238E27FC236}">
                <a16:creationId xmlns:a16="http://schemas.microsoft.com/office/drawing/2014/main" id="{87C2A606-70A0-414D-A6B2-AFBAA7775D9E}"/>
              </a:ext>
            </a:extLst>
          </p:cNvPr>
          <p:cNvSpPr txBox="1"/>
          <p:nvPr/>
        </p:nvSpPr>
        <p:spPr>
          <a:xfrm>
            <a:off x="3478226" y="2847316"/>
            <a:ext cx="2629442" cy="2308324"/>
          </a:xfrm>
          <a:prstGeom prst="rect">
            <a:avLst/>
          </a:prstGeom>
          <a:noFill/>
        </p:spPr>
        <p:txBody>
          <a:bodyPr wrap="square" rtlCol="0">
            <a:spAutoFit/>
          </a:bodyPr>
          <a:lstStyle/>
          <a:p>
            <a:pPr>
              <a:buNone/>
            </a:pPr>
            <a:r>
              <a:rPr lang="en-AU" sz="2000" b="1" dirty="0"/>
              <a:t>Offset site</a:t>
            </a:r>
          </a:p>
          <a:p>
            <a:pPr>
              <a:buNone/>
            </a:pPr>
            <a:r>
              <a:rPr lang="en-AU" sz="2000" dirty="0"/>
              <a:t>Offset counterbalances the impacts by restoring similar environmental values so that there is no net loss   </a:t>
            </a:r>
            <a:endParaRPr lang="en-AU" sz="2000" b="1" dirty="0"/>
          </a:p>
        </p:txBody>
      </p:sp>
      <p:pic>
        <p:nvPicPr>
          <p:cNvPr id="2050" name="Picture 2" descr="And Scales Clip Library Download Huge - Scales Of Justice Clipart |  Transparent PNG Download #461449 - Vippng">
            <a:extLst>
              <a:ext uri="{FF2B5EF4-FFF2-40B4-BE49-F238E27FC236}">
                <a16:creationId xmlns:a16="http://schemas.microsoft.com/office/drawing/2014/main" id="{1E0BDA17-941E-4BC3-85B1-2B220486D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327136"/>
            <a:ext cx="1512342" cy="14529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F9CB391F-805B-4148-9DCC-C2DE06AD8F21}"/>
              </a:ext>
            </a:extLst>
          </p:cNvPr>
          <p:cNvSpPr txBox="1">
            <a:spLocks noChangeArrowheads="1"/>
          </p:cNvSpPr>
          <p:nvPr/>
        </p:nvSpPr>
        <p:spPr bwMode="auto">
          <a:xfrm>
            <a:off x="229727" y="1225402"/>
            <a:ext cx="5256584" cy="58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ctr"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a:solidFill>
                  <a:schemeClr val="tx1"/>
                </a:solidFill>
                <a:latin typeface="Arial" charset="0"/>
              </a:defRPr>
            </a:lvl2pPr>
            <a:lvl3pPr algn="l" rtl="0" fontAlgn="base">
              <a:spcBef>
                <a:spcPct val="0"/>
              </a:spcBef>
              <a:spcAft>
                <a:spcPct val="0"/>
              </a:spcAft>
              <a:defRPr sz="2800">
                <a:solidFill>
                  <a:schemeClr val="tx1"/>
                </a:solidFill>
                <a:latin typeface="Arial" charset="0"/>
              </a:defRPr>
            </a:lvl3pPr>
            <a:lvl4pPr algn="l" rtl="0" fontAlgn="base">
              <a:spcBef>
                <a:spcPct val="0"/>
              </a:spcBef>
              <a:spcAft>
                <a:spcPct val="0"/>
              </a:spcAft>
              <a:defRPr sz="2800">
                <a:solidFill>
                  <a:schemeClr val="tx1"/>
                </a:solidFill>
                <a:latin typeface="Arial" charset="0"/>
              </a:defRPr>
            </a:lvl4pPr>
            <a:lvl5pPr algn="l" rtl="0" fontAlgn="base">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eaLnBrk="1" hangingPunct="1">
              <a:buNone/>
            </a:pPr>
            <a:r>
              <a:rPr lang="en-AU" sz="2600" b="0" kern="0" dirty="0"/>
              <a:t>How does an environmental offset site compensate for an impact?</a:t>
            </a:r>
            <a:endParaRPr lang="en-US" sz="2600" b="0" kern="0" dirty="0"/>
          </a:p>
        </p:txBody>
      </p:sp>
    </p:spTree>
    <p:extLst>
      <p:ext uri="{BB962C8B-B14F-4D97-AF65-F5344CB8AC3E}">
        <p14:creationId xmlns:p14="http://schemas.microsoft.com/office/powerpoint/2010/main" val="388896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5C728-743F-49A5-BEC6-65C38BE30D27}"/>
              </a:ext>
            </a:extLst>
          </p:cNvPr>
          <p:cNvSpPr txBox="1"/>
          <p:nvPr/>
        </p:nvSpPr>
        <p:spPr>
          <a:xfrm>
            <a:off x="179512" y="836712"/>
            <a:ext cx="8784975" cy="6217087"/>
          </a:xfrm>
          <a:prstGeom prst="rect">
            <a:avLst/>
          </a:prstGeom>
          <a:noFill/>
        </p:spPr>
        <p:txBody>
          <a:bodyPr wrap="square" rtlCol="0">
            <a:spAutoFit/>
          </a:bodyPr>
          <a:lstStyle/>
          <a:p>
            <a:pPr>
              <a:spcAft>
                <a:spcPts val="1350"/>
              </a:spcAft>
              <a:buNone/>
            </a:pPr>
            <a:r>
              <a:rPr lang="en-AU" sz="2000" b="1" dirty="0">
                <a:latin typeface="+mn-lt"/>
              </a:rPr>
              <a:t>Offset conditions imposed by:</a:t>
            </a:r>
          </a:p>
          <a:p>
            <a:pPr marL="800100" lvl="1" indent="-342900">
              <a:spcAft>
                <a:spcPts val="1350"/>
              </a:spcAft>
              <a:buFont typeface="Arial" panose="020B0604020202020204" pitchFamily="34" charset="0"/>
              <a:buChar char="•"/>
            </a:pPr>
            <a:r>
              <a:rPr lang="en-AU" sz="2000" dirty="0">
                <a:latin typeface="+mn-lt"/>
              </a:rPr>
              <a:t>Commonwealth Government </a:t>
            </a:r>
          </a:p>
          <a:p>
            <a:pPr marL="800100" lvl="1" indent="-342900">
              <a:spcAft>
                <a:spcPts val="1350"/>
              </a:spcAft>
              <a:buFont typeface="Arial" panose="020B0604020202020204" pitchFamily="34" charset="0"/>
              <a:buChar char="•"/>
            </a:pPr>
            <a:r>
              <a:rPr lang="en-AU" sz="2000" dirty="0">
                <a:latin typeface="+mn-lt"/>
              </a:rPr>
              <a:t>Queensland Government </a:t>
            </a:r>
          </a:p>
          <a:p>
            <a:pPr marL="800100" lvl="1" indent="-342900">
              <a:spcAft>
                <a:spcPts val="1350"/>
              </a:spcAft>
              <a:buFont typeface="Arial" panose="020B0604020202020204" pitchFamily="34" charset="0"/>
              <a:buChar char="•"/>
            </a:pPr>
            <a:r>
              <a:rPr lang="en-AU" sz="2000" dirty="0">
                <a:latin typeface="+mn-lt"/>
              </a:rPr>
              <a:t>Local government</a:t>
            </a:r>
          </a:p>
          <a:p>
            <a:pPr lvl="1">
              <a:spcAft>
                <a:spcPts val="1350"/>
              </a:spcAft>
            </a:pPr>
            <a:endParaRPr lang="en-AU" sz="2000" dirty="0">
              <a:latin typeface="+mn-lt"/>
            </a:endParaRPr>
          </a:p>
          <a:p>
            <a:pPr>
              <a:spcAft>
                <a:spcPts val="1350"/>
              </a:spcAft>
              <a:buNone/>
            </a:pPr>
            <a:r>
              <a:rPr lang="en-AU" sz="2000" b="1" dirty="0">
                <a:latin typeface="+mn-lt"/>
              </a:rPr>
              <a:t>Under State framework developer meets conditions by:</a:t>
            </a:r>
          </a:p>
          <a:p>
            <a:pPr marL="800100" lvl="1" indent="-342900">
              <a:buFont typeface="Arial" panose="020B0604020202020204" pitchFamily="34" charset="0"/>
              <a:buChar char="•"/>
            </a:pPr>
            <a:r>
              <a:rPr lang="en-AU" sz="2000" dirty="0">
                <a:latin typeface="+mn-lt"/>
              </a:rPr>
              <a:t>Payment to local government or DES (“financial settlement offset”)</a:t>
            </a:r>
          </a:p>
          <a:p>
            <a:pPr lvl="1">
              <a:buNone/>
            </a:pPr>
            <a:endParaRPr lang="en-AU" sz="2000" dirty="0">
              <a:latin typeface="+mn-lt"/>
            </a:endParaRPr>
          </a:p>
          <a:p>
            <a:pPr marL="800100" lvl="1" indent="-342900">
              <a:buFont typeface="Arial" panose="020B0604020202020204" pitchFamily="34" charset="0"/>
              <a:buChar char="•"/>
            </a:pPr>
            <a:r>
              <a:rPr lang="en-AU" sz="2000" dirty="0">
                <a:latin typeface="+mn-lt"/>
              </a:rPr>
              <a:t>Deliver the offset on their land (“proponent-driven offset”)</a:t>
            </a:r>
          </a:p>
          <a:p>
            <a:pPr marL="800100" lvl="1" indent="-342900">
              <a:buFont typeface="Arial" panose="020B0604020202020204" pitchFamily="34" charset="0"/>
              <a:buChar char="•"/>
            </a:pPr>
            <a:endParaRPr lang="en-AU" sz="2000" dirty="0">
              <a:latin typeface="+mn-lt"/>
            </a:endParaRPr>
          </a:p>
          <a:p>
            <a:pPr marL="800100" lvl="1" indent="-342900">
              <a:buFont typeface="Arial" panose="020B0604020202020204" pitchFamily="34" charset="0"/>
              <a:buChar char="•"/>
            </a:pPr>
            <a:r>
              <a:rPr lang="en-AU" sz="2000" dirty="0">
                <a:latin typeface="+mn-lt"/>
              </a:rPr>
              <a:t>Enter into a private agreement with a landholder (also “proponent-driven offset”)</a:t>
            </a:r>
          </a:p>
          <a:p>
            <a:pPr marL="800100" lvl="1" indent="-342900">
              <a:buFont typeface="Arial" panose="020B0604020202020204" pitchFamily="34" charset="0"/>
              <a:buChar char="•"/>
            </a:pPr>
            <a:endParaRPr lang="en-AU" sz="2000" dirty="0">
              <a:latin typeface="+mn-lt"/>
            </a:endParaRPr>
          </a:p>
          <a:p>
            <a:endParaRPr lang="en-AU" dirty="0"/>
          </a:p>
        </p:txBody>
      </p:sp>
      <p:pic>
        <p:nvPicPr>
          <p:cNvPr id="5" name="Content Placeholder 4" descr="Handshake with solid fill">
            <a:extLst>
              <a:ext uri="{FF2B5EF4-FFF2-40B4-BE49-F238E27FC236}">
                <a16:creationId xmlns:a16="http://schemas.microsoft.com/office/drawing/2014/main" id="{742BE37C-E152-4136-B9FA-1A4E95DFF7B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264" y="692696"/>
            <a:ext cx="1778496" cy="1778496"/>
          </a:xfrm>
          <a:prstGeom prst="rect">
            <a:avLst/>
          </a:prstGeom>
        </p:spPr>
      </p:pic>
      <p:sp>
        <p:nvSpPr>
          <p:cNvPr id="6" name="Rectangle 2">
            <a:extLst>
              <a:ext uri="{FF2B5EF4-FFF2-40B4-BE49-F238E27FC236}">
                <a16:creationId xmlns:a16="http://schemas.microsoft.com/office/drawing/2014/main" id="{3451600C-9F49-4AEE-B657-36038643FAF4}"/>
              </a:ext>
            </a:extLst>
          </p:cNvPr>
          <p:cNvSpPr>
            <a:spLocks noGrp="1" noChangeArrowheads="1"/>
          </p:cNvSpPr>
          <p:nvPr>
            <p:ph type="title"/>
          </p:nvPr>
        </p:nvSpPr>
        <p:spPr>
          <a:xfrm>
            <a:off x="179512" y="72473"/>
            <a:ext cx="6624736" cy="588961"/>
          </a:xfrm>
        </p:spPr>
        <p:txBody>
          <a:bodyPr wrap="square" anchor="b">
            <a:normAutofit/>
          </a:bodyPr>
          <a:lstStyle/>
          <a:p>
            <a:r>
              <a:rPr lang="en-AU" sz="2800" b="0" dirty="0">
                <a:solidFill>
                  <a:schemeClr val="bg1"/>
                </a:solidFill>
              </a:rPr>
              <a:t>How are offsets delivered</a:t>
            </a:r>
            <a:endParaRPr lang="en-US" sz="2800" b="0" dirty="0">
              <a:solidFill>
                <a:schemeClr val="bg1"/>
              </a:solidFill>
            </a:endParaRPr>
          </a:p>
        </p:txBody>
      </p:sp>
    </p:spTree>
    <p:extLst>
      <p:ext uri="{BB962C8B-B14F-4D97-AF65-F5344CB8AC3E}">
        <p14:creationId xmlns:p14="http://schemas.microsoft.com/office/powerpoint/2010/main" val="991040034"/>
      </p:ext>
    </p:extLst>
  </p:cSld>
  <p:clrMapOvr>
    <a:masterClrMapping/>
  </p:clrMapOvr>
</p:sld>
</file>

<file path=ppt/theme/theme1.xml><?xml version="1.0" encoding="utf-8"?>
<a:theme xmlns:a="http://schemas.openxmlformats.org/drawingml/2006/main" name="EHP PowerPoint template-greenleaf">
  <a:themeElements>
    <a:clrScheme name="NRM_corp_ligh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RM_cor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77825" marR="0" indent="-377825" algn="l" defTabSz="914400" rtl="0" eaLnBrk="1" fontAlgn="base" latinLnBrk="0" hangingPunct="1">
          <a:lnSpc>
            <a:spcPct val="100000"/>
          </a:lnSpc>
          <a:spcBef>
            <a:spcPct val="20000"/>
          </a:spcBef>
          <a:spcAft>
            <a:spcPct val="0"/>
          </a:spcAft>
          <a:buClrTx/>
          <a:buSzTx/>
          <a:buFontTx/>
          <a:buChar char="•"/>
          <a:tabLst/>
          <a:defRPr kumimoji="0" lang="en-A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77825" marR="0" indent="-377825" algn="l" defTabSz="914400" rtl="0" eaLnBrk="1" fontAlgn="base" latinLnBrk="0" hangingPunct="1">
          <a:lnSpc>
            <a:spcPct val="100000"/>
          </a:lnSpc>
          <a:spcBef>
            <a:spcPct val="20000"/>
          </a:spcBef>
          <a:spcAft>
            <a:spcPct val="0"/>
          </a:spcAft>
          <a:buClrTx/>
          <a:buSzTx/>
          <a:buFontTx/>
          <a:buChar char="•"/>
          <a:tabLst/>
          <a:defRPr kumimoji="0" lang="en-AU" sz="2000" b="0" i="0" u="none" strike="noStrike" cap="none" normalizeH="0" baseline="0" smtClean="0">
            <a:ln>
              <a:noFill/>
            </a:ln>
            <a:solidFill>
              <a:schemeClr val="tx1"/>
            </a:solidFill>
            <a:effectLst/>
            <a:latin typeface="Arial" charset="0"/>
          </a:defRPr>
        </a:defPPr>
      </a:lstStyle>
    </a:lnDef>
  </a:objectDefaults>
  <a:extraClrSchemeLst>
    <a:extraClrScheme>
      <a:clrScheme name="NRM_corp_ligh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M_corp_ligh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M_corp_ligh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M_corp_ligh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M_corp_lig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M_corp_lig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M_corp_lig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powerpoint-template" id="{BC796FB8-81FA-4DC9-81CE-A4380D2181CA}" vid="{0E01FB34-6D81-4AE1-A02C-561D169BC8E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des-powerpoint-template</Template>
  <TotalTime>970</TotalTime>
  <Words>1955</Words>
  <Application>Microsoft Office PowerPoint</Application>
  <PresentationFormat>On-screen Show (4:3)</PresentationFormat>
  <Paragraphs>282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Lato</vt:lpstr>
      <vt:lpstr>Symbol</vt:lpstr>
      <vt:lpstr>Times New Roman</vt:lpstr>
      <vt:lpstr>EHP PowerPoint template-greenleaf</vt:lpstr>
      <vt:lpstr>Environmental impact and environmental markets</vt:lpstr>
      <vt:lpstr>Presentation outline</vt:lpstr>
      <vt:lpstr>Presentation context</vt:lpstr>
      <vt:lpstr>Presentation context</vt:lpstr>
      <vt:lpstr>Voluntary vs compliance environmental markets</vt:lpstr>
      <vt:lpstr>PowerPoint Presentation</vt:lpstr>
      <vt:lpstr>PowerPoint Presentation</vt:lpstr>
      <vt:lpstr>PowerPoint Presentation</vt:lpstr>
      <vt:lpstr>How are offsets delivered</vt:lpstr>
      <vt:lpstr>Environmental offset market</vt:lpstr>
      <vt:lpstr>PowerPoint Presentation</vt:lpstr>
      <vt:lpstr>Conservation banking and building a ‘restorative economy’</vt:lpstr>
      <vt:lpstr>Prof. Samuels review federal environment act </vt:lpstr>
      <vt:lpstr>Where does other investment fit in?</vt:lpstr>
      <vt:lpstr>Role of government in environmental markets</vt:lpstr>
      <vt:lpstr>Role of government in environmental offsets compliance market</vt:lpstr>
      <vt:lpstr>Challenges and opportunities, what are we hearing?</vt:lpstr>
      <vt:lpstr>How do we better support environmental markets in Queensland? </vt:lpstr>
      <vt:lpstr>PowerPoint Presentation</vt:lpstr>
      <vt:lpstr>Questions?</vt:lpstr>
      <vt:lpstr>Links to further reading and useful information</vt:lpstr>
    </vt:vector>
  </TitlesOfParts>
  <Company>Queensland Department of Environment and Heritage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A powerpoint template file for EHP  to set up corporate powerpoint presentations</dc:subject>
  <dc:creator>RAYNER Carole</dc:creator>
  <cp:keywords>EHP; powerpoint; presentation; powerpoint presentation; template; corporate</cp:keywords>
  <cp:lastModifiedBy>Sharon Verrall</cp:lastModifiedBy>
  <cp:revision>112</cp:revision>
  <cp:lastPrinted>2021-10-13T22:57:54Z</cp:lastPrinted>
  <dcterms:created xsi:type="dcterms:W3CDTF">2021-10-06T05:31:59Z</dcterms:created>
  <dcterms:modified xsi:type="dcterms:W3CDTF">2021-10-20T03:15:08Z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20211014075054746</vt:lpwstr>
  </property>
</Properties>
</file>