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sldIdLst>
    <p:sldId id="266" r:id="rId2"/>
    <p:sldId id="257" r:id="rId3"/>
    <p:sldId id="1786" r:id="rId4"/>
    <p:sldId id="1787" r:id="rId5"/>
    <p:sldId id="1788" r:id="rId6"/>
    <p:sldId id="1791" r:id="rId7"/>
    <p:sldId id="1783" r:id="rId8"/>
    <p:sldId id="1785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6208"/>
  </p:normalViewPr>
  <p:slideViewPr>
    <p:cSldViewPr snapToGrid="0" snapToObjects="1">
      <p:cViewPr varScale="1">
        <p:scale>
          <a:sx n="114" d="100"/>
          <a:sy n="114" d="100"/>
        </p:scale>
        <p:origin x="43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24ED02-2D6F-FA4C-866E-0DA7D5BF7ADB}" type="datetimeFigureOut">
              <a:rPr lang="en-US" smtClean="0"/>
              <a:t>10/20/2021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54FEA8-901E-6D45-9945-92695ECE5A0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41317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BCD2FA2-B082-C44C-BE1B-09F01C5F1AE9}" type="slidenum">
              <a:rPr kumimoji="0" lang="en-A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AU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902325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252236-3069-384A-B6BB-E0431D1898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8324061-8956-7947-89BD-E921467834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1027F9-23A1-5541-AAC4-163284B63B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24FAA-1BB3-744E-A7F4-671DD132CFD7}" type="datetimeFigureOut">
              <a:rPr lang="en-US" smtClean="0"/>
              <a:t>10/20/2021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7B551F-22EF-F642-B1D5-D849F4A0F8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22F2F6-8F01-3F4A-A60B-2641CEAC3C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28B92-2199-5E49-9C78-B2D80558A34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89744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113B3B-FE2B-5B43-AAB3-66B889A83D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C75A639-8CB0-5846-91F9-20412F13DF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D2239A-162B-9D4B-8207-37ACEEE180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24FAA-1BB3-744E-A7F4-671DD132CFD7}" type="datetimeFigureOut">
              <a:rPr lang="en-US" smtClean="0"/>
              <a:t>10/20/2021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61117C-6FBE-DE45-9404-2375DE2F8B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E7951B-0F6B-AF43-A0F0-BF95FAA001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28B92-2199-5E49-9C78-B2D80558A34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9299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D680C92-8E78-184C-9C87-AF70E117C6D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DF2D264-3A8C-664C-A6BA-ED3026FA8C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78629B-C4FF-9446-A11D-BCB0A0B369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24FAA-1BB3-744E-A7F4-671DD132CFD7}" type="datetimeFigureOut">
              <a:rPr lang="en-US" smtClean="0"/>
              <a:t>10/20/2021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501FB3-370F-4E4B-A56B-87763121C6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5551CD-DF02-1742-86EA-FC93116E44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28B92-2199-5E49-9C78-B2D80558A34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99240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1FF38B-C8AD-0F43-A230-6E158EB1E4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880B5E-A785-DE45-B9C4-3AFCB78CC7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24E56D-33A6-A241-9AAA-B3913721AD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24FAA-1BB3-744E-A7F4-671DD132CFD7}" type="datetimeFigureOut">
              <a:rPr lang="en-US" smtClean="0"/>
              <a:t>10/20/2021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2E32C3-CB51-7B4A-8C46-E7ED7520C1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30D20E-652E-3B45-8246-A260D9CC3A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28B92-2199-5E49-9C78-B2D80558A34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27840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D8A423-0D32-7D4D-9254-95CEE2B220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5A9ABE7-044F-6848-A49D-38E283DC0F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020E6B-2885-6249-BDC5-5FDBFBB117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24FAA-1BB3-744E-A7F4-671DD132CFD7}" type="datetimeFigureOut">
              <a:rPr lang="en-US" smtClean="0"/>
              <a:t>10/20/2021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364EE5-4EC3-E949-86D4-93FB65B3DF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ADE4C4-B202-A14B-9D21-6BEB254B5F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28B92-2199-5E49-9C78-B2D80558A34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27196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13FD1D-16CD-7C4B-99D5-E7D6CB584E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C12222-EF4F-0545-B2C3-2FFC669B484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0D7B753-DEEE-1246-8A7A-0A6327B02B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452B5E-67DD-8149-90AF-48FEAEF6B7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24FAA-1BB3-744E-A7F4-671DD132CFD7}" type="datetimeFigureOut">
              <a:rPr lang="en-US" smtClean="0"/>
              <a:t>10/20/2021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81CFBF3-47F7-6E49-A7EC-7552812AA6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B7E818-2128-034F-939D-E6D7B9CE99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28B92-2199-5E49-9C78-B2D80558A34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58107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6323B1-7315-2D47-89F4-69B13DC49F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7C86CF-7294-D242-BA7C-68CD976F5E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745EC7C-8974-CB45-9559-0F1A5FFDC3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CE20F10-8051-D140-9482-A4CE2D7177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929057F-DF04-554F-AFBC-A20D73384A0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3694173-086D-1A49-A32F-D6563CF153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24FAA-1BB3-744E-A7F4-671DD132CFD7}" type="datetimeFigureOut">
              <a:rPr lang="en-US" smtClean="0"/>
              <a:t>10/20/2021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AF04A4E-58B4-3244-B232-867F2B46F6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2B4F32E-5FA4-1540-BA18-F959BF4FBB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28B92-2199-5E49-9C78-B2D80558A34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67731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A1AA30-D3F7-F742-B7F4-7C7B9ADCD6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16A4C7F-AD82-FC42-A4B0-08CFC853F4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24FAA-1BB3-744E-A7F4-671DD132CFD7}" type="datetimeFigureOut">
              <a:rPr lang="en-US" smtClean="0"/>
              <a:t>10/20/2021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8AC75EF-5F7A-9843-888A-48EB55B2F4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240A5A6-5896-C54D-A851-5463A2B8DB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28B92-2199-5E49-9C78-B2D80558A34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2571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C97A8E6-59CC-5242-A94B-095BC3B294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24FAA-1BB3-744E-A7F4-671DD132CFD7}" type="datetimeFigureOut">
              <a:rPr lang="en-US" smtClean="0"/>
              <a:t>10/20/2021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35C750E-E23E-9A4B-85B3-0A1399F695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E7F7DB-299C-D74A-B6B8-1ED8FF0E58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28B92-2199-5E49-9C78-B2D80558A34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76931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15AA7D-F515-1145-B108-58E9E9BDA0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A9C65E-82B3-BF4C-90A9-6FBA25F92E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9218429-DDB3-2746-A574-4E3C81FB33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E073AB-128A-7C42-BE51-386EAB5CA2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24FAA-1BB3-744E-A7F4-671DD132CFD7}" type="datetimeFigureOut">
              <a:rPr lang="en-US" smtClean="0"/>
              <a:t>10/20/2021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5718A0-B19E-D84F-81B3-9D9D69E07C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262796-9E55-EE4D-A2EC-5D10339C0C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28B92-2199-5E49-9C78-B2D80558A34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98713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D855E9-8320-7F4C-974E-BDA45BE076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FF39A59-5834-C445-913C-75E42997EEC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3B00659-DCA6-3540-A816-63DA7253F1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C417B2-DBA2-E54B-84CE-98BB44E05D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24FAA-1BB3-744E-A7F4-671DD132CFD7}" type="datetimeFigureOut">
              <a:rPr lang="en-US" smtClean="0"/>
              <a:t>10/20/2021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A677581-1F0D-B94B-8D08-92116DDF7B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983E044-A51D-2D45-86B5-389FE02790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28B92-2199-5E49-9C78-B2D80558A34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20851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B487A59-5ABD-B34A-9B1E-8FA9CBB470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DB8108-B73B-EC40-A531-90D307FCA6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1799B0-C588-8F44-8821-40DCA951C42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924FAA-1BB3-744E-A7F4-671DD132CFD7}" type="datetimeFigureOut">
              <a:rPr lang="en-US" smtClean="0"/>
              <a:t>10/20/2021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D7DED3-640E-1E4A-989D-D6755A87092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5C9926-18CF-AC47-B095-6DA2ECA4F2E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228B92-2199-5E49-9C78-B2D80558A34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75626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7BC22356-0F58-2B43-BB19-D1714EF724DF}"/>
              </a:ext>
            </a:extLst>
          </p:cNvPr>
          <p:cNvPicPr/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0789" t="36485" r="14209" b="39419"/>
          <a:stretch/>
        </p:blipFill>
        <p:spPr bwMode="auto">
          <a:xfrm>
            <a:off x="508787" y="247936"/>
            <a:ext cx="3601720" cy="87947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3" name="Empowering your staff to take control of their environmental impact">
            <a:extLst>
              <a:ext uri="{FF2B5EF4-FFF2-40B4-BE49-F238E27FC236}">
                <a16:creationId xmlns:a16="http://schemas.microsoft.com/office/drawing/2014/main" id="{B2272E9D-A9DF-4EB0-8474-9A0A10BAC931}"/>
              </a:ext>
            </a:extLst>
          </p:cNvPr>
          <p:cNvSpPr txBox="1">
            <a:spLocks/>
          </p:cNvSpPr>
          <p:nvPr/>
        </p:nvSpPr>
        <p:spPr>
          <a:xfrm>
            <a:off x="2627745" y="1976909"/>
            <a:ext cx="6936507" cy="13336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50800" tIns="50800" rIns="50800" bIns="50800" anchor="ctr">
            <a:spAutoFit/>
          </a:bodyPr>
          <a:lstStyle>
            <a:lvl1pPr marL="0" marR="0" indent="0" algn="l" defTabSz="45720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600" b="0" i="0" u="none" strike="noStrike" cap="none" spc="0" baseline="0">
                <a:solidFill>
                  <a:schemeClr val="accent2"/>
                </a:solidFill>
                <a:uFillTx/>
                <a:latin typeface="+mn-lt"/>
                <a:ea typeface="+mn-ea"/>
                <a:cs typeface="+mn-cs"/>
                <a:sym typeface="DM Sans Bold"/>
              </a:defRPr>
            </a:lvl1pPr>
            <a:lvl2pPr marL="1270000" marR="0" indent="-635000" algn="l" defTabSz="825500" latinLnBrk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Tx/>
              <a:buSzPct val="125000"/>
              <a:buFontTx/>
              <a:buChar char="•"/>
              <a:tabLst/>
              <a:defRPr sz="4800" b="0" i="0" u="none" strike="noStrike" cap="none" spc="0" baseline="0">
                <a:solidFill>
                  <a:srgbClr val="000000"/>
                </a:solidFill>
                <a:uFillTx/>
                <a:latin typeface="DIN Next LT Pro"/>
                <a:ea typeface="DIN Next LT Pro"/>
                <a:cs typeface="DIN Next LT Pro"/>
                <a:sym typeface="DIN Next LT Pro"/>
              </a:defRPr>
            </a:lvl2pPr>
            <a:lvl3pPr marL="1905000" marR="0" indent="-635000" algn="l" defTabSz="825500" latinLnBrk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Tx/>
              <a:buSzPct val="125000"/>
              <a:buFontTx/>
              <a:buChar char="•"/>
              <a:tabLst/>
              <a:defRPr sz="4800" b="0" i="0" u="none" strike="noStrike" cap="none" spc="0" baseline="0">
                <a:solidFill>
                  <a:srgbClr val="000000"/>
                </a:solidFill>
                <a:uFillTx/>
                <a:latin typeface="DIN Next LT Pro"/>
                <a:ea typeface="DIN Next LT Pro"/>
                <a:cs typeface="DIN Next LT Pro"/>
                <a:sym typeface="DIN Next LT Pro"/>
              </a:defRPr>
            </a:lvl3pPr>
            <a:lvl4pPr marL="2540000" marR="0" indent="-635000" algn="l" defTabSz="825500" latinLnBrk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Tx/>
              <a:buSzPct val="125000"/>
              <a:buFontTx/>
              <a:buChar char="•"/>
              <a:tabLst/>
              <a:defRPr sz="4800" b="0" i="0" u="none" strike="noStrike" cap="none" spc="0" baseline="0">
                <a:solidFill>
                  <a:srgbClr val="000000"/>
                </a:solidFill>
                <a:uFillTx/>
                <a:latin typeface="DIN Next LT Pro"/>
                <a:ea typeface="DIN Next LT Pro"/>
                <a:cs typeface="DIN Next LT Pro"/>
                <a:sym typeface="DIN Next LT Pro"/>
              </a:defRPr>
            </a:lvl4pPr>
            <a:lvl5pPr marL="3175000" marR="0" indent="-635000" algn="l" defTabSz="825500" latinLnBrk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Tx/>
              <a:buSzPct val="125000"/>
              <a:buFontTx/>
              <a:buChar char="•"/>
              <a:tabLst/>
              <a:defRPr sz="4800" b="0" i="0" u="none" strike="noStrike" cap="none" spc="0" baseline="0">
                <a:solidFill>
                  <a:srgbClr val="000000"/>
                </a:solidFill>
                <a:uFillTx/>
                <a:latin typeface="DIN Next LT Pro"/>
                <a:ea typeface="DIN Next LT Pro"/>
                <a:cs typeface="DIN Next LT Pro"/>
                <a:sym typeface="DIN Next LT Pro"/>
              </a:defRPr>
            </a:lvl5pPr>
            <a:lvl6pPr marL="3810000" marR="0" indent="-635000" algn="l" defTabSz="825500" latinLnBrk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Tx/>
              <a:buSzPct val="125000"/>
              <a:buFontTx/>
              <a:buChar char="•"/>
              <a:tabLst/>
              <a:defRPr sz="4800" b="0" i="0" u="none" strike="noStrike" cap="none" spc="0" baseline="0">
                <a:solidFill>
                  <a:srgbClr val="000000"/>
                </a:solidFill>
                <a:uFillTx/>
                <a:latin typeface="DIN Next LT Pro"/>
                <a:ea typeface="DIN Next LT Pro"/>
                <a:cs typeface="DIN Next LT Pro"/>
                <a:sym typeface="DIN Next LT Pro"/>
              </a:defRPr>
            </a:lvl6pPr>
            <a:lvl7pPr marL="4445000" marR="0" indent="-635000" algn="l" defTabSz="825500" latinLnBrk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Tx/>
              <a:buSzPct val="125000"/>
              <a:buFontTx/>
              <a:buChar char="•"/>
              <a:tabLst/>
              <a:defRPr sz="4800" b="0" i="0" u="none" strike="noStrike" cap="none" spc="0" baseline="0">
                <a:solidFill>
                  <a:srgbClr val="000000"/>
                </a:solidFill>
                <a:uFillTx/>
                <a:latin typeface="DIN Next LT Pro"/>
                <a:ea typeface="DIN Next LT Pro"/>
                <a:cs typeface="DIN Next LT Pro"/>
                <a:sym typeface="DIN Next LT Pro"/>
              </a:defRPr>
            </a:lvl7pPr>
            <a:lvl8pPr marL="5080000" marR="0" indent="-635000" algn="l" defTabSz="825500" latinLnBrk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Tx/>
              <a:buSzPct val="125000"/>
              <a:buFontTx/>
              <a:buChar char="•"/>
              <a:tabLst/>
              <a:defRPr sz="4800" b="0" i="0" u="none" strike="noStrike" cap="none" spc="0" baseline="0">
                <a:solidFill>
                  <a:srgbClr val="000000"/>
                </a:solidFill>
                <a:uFillTx/>
                <a:latin typeface="DIN Next LT Pro"/>
                <a:ea typeface="DIN Next LT Pro"/>
                <a:cs typeface="DIN Next LT Pro"/>
                <a:sym typeface="DIN Next LT Pro"/>
              </a:defRPr>
            </a:lvl8pPr>
            <a:lvl9pPr marL="5715000" marR="0" indent="-635000" algn="l" defTabSz="825500" latinLnBrk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Tx/>
              <a:buSzPct val="125000"/>
              <a:buFontTx/>
              <a:buChar char="•"/>
              <a:tabLst/>
              <a:defRPr sz="4800" b="0" i="0" u="none" strike="noStrike" cap="none" spc="0" baseline="0">
                <a:solidFill>
                  <a:srgbClr val="000000"/>
                </a:solidFill>
                <a:uFillTx/>
                <a:latin typeface="DIN Next LT Pro"/>
                <a:ea typeface="DIN Next LT Pro"/>
                <a:cs typeface="DIN Next LT Pro"/>
                <a:sym typeface="DIN Next LT Pro"/>
              </a:defRPr>
            </a:lvl9pPr>
          </a:lstStyle>
          <a:p>
            <a:pPr algn="ctr">
              <a:defRPr/>
            </a:pPr>
            <a:r>
              <a:rPr lang="en-GB" sz="4000" b="1" kern="0" dirty="0">
                <a:solidFill>
                  <a:srgbClr val="79A71A"/>
                </a:solidFill>
                <a:latin typeface="Century Gothic" panose="020B0502020202020204" pitchFamily="34" charset="0"/>
              </a:rPr>
              <a:t>Environmental Markets -  Scale and Opportunity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A3BD0A2D-652C-A04A-A46B-9594B71155F4}"/>
              </a:ext>
            </a:extLst>
          </p:cNvPr>
          <p:cNvGrpSpPr/>
          <p:nvPr/>
        </p:nvGrpSpPr>
        <p:grpSpPr>
          <a:xfrm>
            <a:off x="9409631" y="225696"/>
            <a:ext cx="2243895" cy="811183"/>
            <a:chOff x="6255170" y="269875"/>
            <a:chExt cx="2564548" cy="927100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19832A8F-3B18-3B4A-91D2-109CC122808C}"/>
                </a:ext>
              </a:extLst>
            </p:cNvPr>
            <p:cNvPicPr/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020763" y="312966"/>
              <a:ext cx="1798955" cy="778510"/>
            </a:xfrm>
            <a:prstGeom prst="rect">
              <a:avLst/>
            </a:prstGeom>
          </p:spPr>
        </p:pic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E65F21AD-BB6C-5C4A-8479-6DEA10A9CA1F}"/>
                </a:ext>
              </a:extLst>
            </p:cNvPr>
            <p:cNvPicPr/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6255170" y="269875"/>
              <a:ext cx="584200" cy="927100"/>
            </a:xfrm>
            <a:prstGeom prst="rect">
              <a:avLst/>
            </a:prstGeom>
          </p:spPr>
        </p:pic>
      </p:grpSp>
      <p:sp>
        <p:nvSpPr>
          <p:cNvPr id="12" name="The information in this presentation is confidential and proprietary of GreenCollar and may not be disclosed without the permission of GreenCollar.…">
            <a:extLst>
              <a:ext uri="{FF2B5EF4-FFF2-40B4-BE49-F238E27FC236}">
                <a16:creationId xmlns:a16="http://schemas.microsoft.com/office/drawing/2014/main" id="{B1988C57-DA07-7144-B462-B4DC47085486}"/>
              </a:ext>
            </a:extLst>
          </p:cNvPr>
          <p:cNvSpPr txBox="1"/>
          <p:nvPr/>
        </p:nvSpPr>
        <p:spPr>
          <a:xfrm>
            <a:off x="1991550" y="5958647"/>
            <a:ext cx="8483779" cy="3685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53579" tIns="53579" rIns="53579" bIns="53579" anchor="ctr">
            <a:spAutoFit/>
          </a:bodyPr>
          <a:lstStyle/>
          <a:p>
            <a:pPr defTabSz="821510" hangingPunct="0">
              <a:lnSpc>
                <a:spcPct val="110000"/>
              </a:lnSpc>
              <a:spcAft>
                <a:spcPts val="300"/>
              </a:spcAft>
              <a:defRPr sz="1600" spc="191">
                <a:solidFill>
                  <a:srgbClr val="53585F"/>
                </a:solidFill>
              </a:defRPr>
            </a:pPr>
            <a:r>
              <a:rPr sz="800" b="1" kern="0" spc="191" dirty="0">
                <a:solidFill>
                  <a:srgbClr val="53585F"/>
                </a:solidFill>
                <a:latin typeface="Arial" panose="020B0604020202020204" pitchFamily="34" charset="0"/>
                <a:cs typeface="Arial" panose="020B0604020202020204" pitchFamily="34" charset="0"/>
                <a:sym typeface="DIN Next LT Pro"/>
              </a:rPr>
              <a:t>The information in this presentation is confidential and proprietary of GreenCollar</a:t>
            </a:r>
            <a:r>
              <a:rPr lang="en-AU" sz="800" b="1" kern="0" spc="191" dirty="0">
                <a:solidFill>
                  <a:srgbClr val="53585F"/>
                </a:solidFill>
                <a:latin typeface="Arial" panose="020B0604020202020204" pitchFamily="34" charset="0"/>
                <a:cs typeface="Arial" panose="020B0604020202020204" pitchFamily="34" charset="0"/>
                <a:sym typeface="DIN Next LT Pro"/>
              </a:rPr>
              <a:t> </a:t>
            </a:r>
            <a:r>
              <a:rPr sz="800" b="1" kern="0" spc="191" dirty="0">
                <a:solidFill>
                  <a:srgbClr val="53585F"/>
                </a:solidFill>
                <a:latin typeface="Arial" panose="020B0604020202020204" pitchFamily="34" charset="0"/>
                <a:cs typeface="Arial" panose="020B0604020202020204" pitchFamily="34" charset="0"/>
                <a:sym typeface="DIN Next LT Pro"/>
              </a:rPr>
              <a:t>and may not be disclosed without the permission of GreenCollar. 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AD0152F-5CF0-284A-AE48-53FF7730CFEB}"/>
              </a:ext>
            </a:extLst>
          </p:cNvPr>
          <p:cNvSpPr/>
          <p:nvPr/>
        </p:nvSpPr>
        <p:spPr>
          <a:xfrm>
            <a:off x="2309647" y="3615351"/>
            <a:ext cx="757270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AU" sz="2000" b="1" dirty="0"/>
              <a:t>Carole Sweatman – General Manager Water</a:t>
            </a:r>
            <a:endParaRPr lang="en-AU" sz="2000" dirty="0"/>
          </a:p>
        </p:txBody>
      </p:sp>
    </p:spTree>
    <p:extLst>
      <p:ext uri="{BB962C8B-B14F-4D97-AF65-F5344CB8AC3E}">
        <p14:creationId xmlns:p14="http://schemas.microsoft.com/office/powerpoint/2010/main" val="41063847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9A8C5711-F16B-4140-BFD5-7AC1E8AEA377}"/>
              </a:ext>
            </a:extLst>
          </p:cNvPr>
          <p:cNvSpPr/>
          <p:nvPr/>
        </p:nvSpPr>
        <p:spPr>
          <a:xfrm>
            <a:off x="283285" y="315474"/>
            <a:ext cx="7772144" cy="52322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3600" dirty="0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In 2021, the voluntary carbon market is expected to reach $1B in transactions, with traded credits from projects across 80 countries.</a:t>
            </a:r>
          </a:p>
          <a:p>
            <a:pPr marL="285750" lvl="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sz="3600" dirty="0">
              <a:solidFill>
                <a:srgbClr val="000000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lvl="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AU" sz="3600" dirty="0"/>
              <a:t>In the first eight months of 2021, global voluntary carbon markets have already posted a near-60% increase in value from last year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63F85FC-4E75-DE4B-AA36-598C7CD1178F}"/>
              </a:ext>
            </a:extLst>
          </p:cNvPr>
          <p:cNvSpPr/>
          <p:nvPr/>
        </p:nvSpPr>
        <p:spPr>
          <a:xfrm>
            <a:off x="8672029" y="1028343"/>
            <a:ext cx="3236686" cy="4801314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AU" b="1" dirty="0"/>
              <a:t>Australian Carbon Offset Market Report: Sep 27 – Oct 8, 2021 </a:t>
            </a:r>
          </a:p>
          <a:p>
            <a:endParaRPr lang="en-AU" b="1" i="0" u="none" strike="noStrike" dirty="0">
              <a:solidFill>
                <a:srgbClr val="393939"/>
              </a:solidFill>
              <a:effectLst/>
              <a:latin typeface="Arial" panose="020B0604020202020204" pitchFamily="34" charset="0"/>
            </a:endParaRPr>
          </a:p>
          <a:p>
            <a:r>
              <a:rPr lang="en-AU" b="0" i="0" u="none" strike="noStrike" dirty="0">
                <a:solidFill>
                  <a:srgbClr val="393939"/>
                </a:solidFill>
                <a:effectLst/>
                <a:latin typeface="Arial" panose="020B0604020202020204" pitchFamily="34" charset="0"/>
              </a:rPr>
              <a:t>The ACCU spot price continued its recent uptrend over the fortnight, growing 13% to $29.50/t, a new record high. RepuTex’s ACCU spot price assessment is now up 79% calendar year-to-date, with recent activity underpinned by smaller parcel sizes as new participants enter the market, particularly investors and intermediaries.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7811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9A8C5711-F16B-4140-BFD5-7AC1E8AEA377}"/>
              </a:ext>
            </a:extLst>
          </p:cNvPr>
          <p:cNvSpPr/>
          <p:nvPr/>
        </p:nvSpPr>
        <p:spPr>
          <a:xfrm>
            <a:off x="225228" y="141302"/>
            <a:ext cx="11033760" cy="70480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3600" dirty="0">
                <a:solidFill>
                  <a:srgbClr val="000000"/>
                </a:solidFill>
                <a:latin typeface="Calibri Light" panose="020F03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Globally, trillions of dollars are flowing into nature based investments driving effective environmental solutions.</a:t>
            </a:r>
          </a:p>
          <a:p>
            <a:pPr marL="342900" lvl="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sz="3600" dirty="0">
              <a:solidFill>
                <a:srgbClr val="000000"/>
              </a:solidFill>
              <a:latin typeface="Calibri Light" panose="020F03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3600" dirty="0">
                <a:solidFill>
                  <a:srgbClr val="000000"/>
                </a:solidFill>
                <a:latin typeface="Calibri Light" panose="020F03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Environmental, social and Governance (ESG) and sustainable investing is expected to continue grow into the future</a:t>
            </a:r>
          </a:p>
          <a:p>
            <a:pPr marL="342900" lvl="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sz="3600" dirty="0">
              <a:solidFill>
                <a:srgbClr val="000000"/>
              </a:solidFill>
              <a:latin typeface="Calibri Light" panose="020F03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3600" dirty="0">
                <a:solidFill>
                  <a:srgbClr val="000000"/>
                </a:solidFill>
                <a:latin typeface="Calibri Light" panose="020F0302020204030204" pitchFamily="34" charset="0"/>
                <a:ea typeface="Calibri" panose="020F0502020204030204" pitchFamily="34" charset="0"/>
              </a:rPr>
              <a:t>Global Sustainable Investment Alliance 2020 Investment Review - </a:t>
            </a:r>
            <a:r>
              <a:rPr lang="en-AU" sz="3600" dirty="0">
                <a:solidFill>
                  <a:srgbClr val="000000"/>
                </a:solidFill>
                <a:latin typeface="Calibri Light" panose="020F0302020204030204" pitchFamily="34" charset="0"/>
                <a:ea typeface="Times New Roman" panose="02020603050405020304" pitchFamily="18" charset="0"/>
              </a:rPr>
              <a:t>36% of all professionally managed assets described as sustainable investment reaching US$35.3 trillion, a growth of 15% in two years</a:t>
            </a:r>
          </a:p>
          <a:p>
            <a:pPr marL="342900" lvl="0" indent="-342900">
              <a:spcAft>
                <a:spcPts val="600"/>
              </a:spcAft>
              <a:buFont typeface="Symbol" pitchFamily="2" charset="2"/>
              <a:buChar char=""/>
            </a:pPr>
            <a:endParaRPr lang="en-AU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11535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9A8C5711-F16B-4140-BFD5-7AC1E8AEA377}"/>
              </a:ext>
            </a:extLst>
          </p:cNvPr>
          <p:cNvSpPr/>
          <p:nvPr/>
        </p:nvSpPr>
        <p:spPr>
          <a:xfrm>
            <a:off x="283285" y="591245"/>
            <a:ext cx="11033760" cy="64171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lvl="0" indent="-5715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3600" dirty="0">
                <a:solidFill>
                  <a:srgbClr val="000000"/>
                </a:solidFill>
                <a:latin typeface="Calibri Light" panose="020F03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According to Bloomberg analysis, by 2025, global assets under management are forecast to have </a:t>
            </a:r>
            <a:r>
              <a:rPr lang="en-GB" sz="3600" dirty="0">
                <a:solidFill>
                  <a:srgbClr val="000000"/>
                </a:solidFill>
                <a:highlight>
                  <a:srgbClr val="FFFF00"/>
                </a:highlight>
                <a:latin typeface="Calibri Light" panose="020F03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ESG mandates</a:t>
            </a:r>
            <a:r>
              <a:rPr lang="en-GB" sz="3600" dirty="0">
                <a:solidFill>
                  <a:srgbClr val="000000"/>
                </a:solidFill>
                <a:latin typeface="Calibri Light" panose="020F03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totalling $53 trillion.</a:t>
            </a:r>
          </a:p>
          <a:p>
            <a:pPr marL="571500" lvl="0" indent="-57150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sz="3600" dirty="0">
              <a:solidFill>
                <a:srgbClr val="000000"/>
              </a:solidFill>
              <a:latin typeface="Calibri Light" panose="020F03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571500" indent="-5715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3600" dirty="0">
                <a:solidFill>
                  <a:srgbClr val="000000"/>
                </a:solidFill>
                <a:latin typeface="Calibri Light" panose="020F03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Early in September 2021, Belize, which manages the world second largest reef has negotiated a $530M bond to restructure its debt which is tied to marine conservation projects.  Environmental, Social and governance goals for investors are underpinning the deal.</a:t>
            </a:r>
            <a:endParaRPr lang="en-AU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spcAft>
                <a:spcPts val="600"/>
              </a:spcAft>
              <a:buFont typeface="Symbol" pitchFamily="2" charset="2"/>
              <a:buChar char=""/>
            </a:pPr>
            <a:endParaRPr lang="en-AU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70102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1834F15-C95F-6842-A977-61797C5198B6}"/>
              </a:ext>
            </a:extLst>
          </p:cNvPr>
          <p:cNvSpPr/>
          <p:nvPr/>
        </p:nvSpPr>
        <p:spPr>
          <a:xfrm>
            <a:off x="551542" y="220429"/>
            <a:ext cx="10711543" cy="64171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3600" dirty="0">
                <a:solidFill>
                  <a:srgbClr val="000000"/>
                </a:solidFill>
                <a:latin typeface="Calibri Light" panose="020F03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Market based instruments or environmental credits are proven globally to drive innovative environmental improvement.</a:t>
            </a:r>
          </a:p>
          <a:p>
            <a:pPr marL="571500" lvl="0" indent="-5715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AU" sz="3600" dirty="0">
                <a:solidFill>
                  <a:srgbClr val="000000"/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Environmental credit revenue inject public and private financing to projects that would not otherwise get off the ground.</a:t>
            </a:r>
          </a:p>
          <a:p>
            <a:pPr marL="571500" lvl="0" indent="-5715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AU" sz="3600" dirty="0">
                <a:solidFill>
                  <a:srgbClr val="000000"/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Environmental credits also support investment into the innovation required to lower the cost of emerging technologies and land improvements.</a:t>
            </a:r>
          </a:p>
          <a:p>
            <a:pPr marL="571500" lvl="0" indent="-5715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AU" sz="36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Environmental Credits value and </a:t>
            </a:r>
            <a:r>
              <a:rPr lang="en-AU" sz="3600" dirty="0">
                <a:solidFill>
                  <a:srgbClr val="000000"/>
                </a:solidFill>
                <a:latin typeface="Calibri Light" panose="020F03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pays for outcomes generated and re-invest in land management</a:t>
            </a:r>
            <a:endParaRPr lang="en-AU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02402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87D78A-5786-F946-97E7-7585433B08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Global Focus on Nature Based Investment</a:t>
            </a:r>
          </a:p>
        </p:txBody>
      </p:sp>
    </p:spTree>
    <p:extLst>
      <p:ext uri="{BB962C8B-B14F-4D97-AF65-F5344CB8AC3E}">
        <p14:creationId xmlns:p14="http://schemas.microsoft.com/office/powerpoint/2010/main" val="33335937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DA1A4858-9066-364E-8F97-1D2DCA9DEE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8267" y="1147406"/>
            <a:ext cx="10418384" cy="121842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898DCCDA-0038-354B-84C1-5F30A755A02B}"/>
              </a:ext>
            </a:extLst>
          </p:cNvPr>
          <p:cNvSpPr/>
          <p:nvPr/>
        </p:nvSpPr>
        <p:spPr>
          <a:xfrm>
            <a:off x="958267" y="2692348"/>
            <a:ext cx="10418383" cy="2308324"/>
          </a:xfrm>
          <a:prstGeom prst="rect">
            <a:avLst/>
          </a:prstGeom>
          <a:solidFill>
            <a:schemeClr val="accent4"/>
          </a:solidFill>
        </p:spPr>
        <p:txBody>
          <a:bodyPr wrap="square">
            <a:spAutoFit/>
          </a:bodyPr>
          <a:lstStyle/>
          <a:p>
            <a:r>
              <a:rPr lang="en-AU" b="1" dirty="0">
                <a:solidFill>
                  <a:srgbClr val="3F4A52"/>
                </a:solidFill>
                <a:latin typeface="Open Sans" panose="020B0606030504020204" pitchFamily="34" charset="0"/>
              </a:rPr>
              <a:t>Protect our planet </a:t>
            </a:r>
            <a:r>
              <a:rPr lang="en-AU" dirty="0">
                <a:solidFill>
                  <a:srgbClr val="3F4A52"/>
                </a:solidFill>
                <a:latin typeface="Open Sans" panose="020B0606030504020204" pitchFamily="34" charset="0"/>
              </a:rPr>
              <a:t>by supporting a green revolution that creates jobs, cuts emissions and seeks to limit the rise in global temperatures to 1.5 degrees.</a:t>
            </a:r>
          </a:p>
          <a:p>
            <a:endParaRPr lang="en-AU" dirty="0">
              <a:solidFill>
                <a:srgbClr val="3F4A52"/>
              </a:solidFill>
              <a:latin typeface="Open Sans" panose="020B0606030504020204" pitchFamily="34" charset="0"/>
            </a:endParaRPr>
          </a:p>
          <a:p>
            <a:r>
              <a:rPr lang="en-AU" dirty="0">
                <a:solidFill>
                  <a:srgbClr val="3F4A52"/>
                </a:solidFill>
                <a:latin typeface="Open Sans" panose="020B0606030504020204" pitchFamily="34" charset="0"/>
              </a:rPr>
              <a:t>We commit to net zero no later than 2050, halving our collective emissions over the two decades to 2030, increasing and improving climate finance to 2025; and to conserve or protect at least 30 percent of our land and oceans by 2030.</a:t>
            </a:r>
          </a:p>
          <a:p>
            <a:endParaRPr lang="en-AU" dirty="0">
              <a:solidFill>
                <a:srgbClr val="3F4A52"/>
              </a:solidFill>
              <a:latin typeface="Open Sans" panose="020B0606030504020204" pitchFamily="34" charset="0"/>
            </a:endParaRPr>
          </a:p>
          <a:p>
            <a:r>
              <a:rPr lang="en-AU" b="1" dirty="0">
                <a:solidFill>
                  <a:srgbClr val="3F4A52"/>
                </a:solidFill>
                <a:latin typeface="Open Sans" panose="020B0606030504020204" pitchFamily="34" charset="0"/>
              </a:rPr>
              <a:t>We acknowledge our duty to safeguard the planet for future generations. </a:t>
            </a:r>
            <a:endParaRPr lang="en-US" b="1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D450426-2C22-7344-89B8-344789A8AE25}"/>
              </a:ext>
            </a:extLst>
          </p:cNvPr>
          <p:cNvSpPr/>
          <p:nvPr/>
        </p:nvSpPr>
        <p:spPr>
          <a:xfrm>
            <a:off x="2639616" y="6436706"/>
            <a:ext cx="7200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dirty="0">
                <a:solidFill>
                  <a:srgbClr val="202124"/>
                </a:solidFill>
                <a:latin typeface="arial" panose="020B0604020202020204" pitchFamily="34" charset="0"/>
              </a:rPr>
              <a:t>Canada, France, Germany, Italy, Japan, the UK and the 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5851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1832C7CD-AF42-C540-8C74-CB74156D8E63}"/>
              </a:ext>
            </a:extLst>
          </p:cNvPr>
          <p:cNvSpPr/>
          <p:nvPr/>
        </p:nvSpPr>
        <p:spPr>
          <a:xfrm>
            <a:off x="464456" y="1773030"/>
            <a:ext cx="5384800" cy="3046988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AU" sz="3200" dirty="0"/>
              <a:t>We will work to dramatically increase investment in nature from all sources, and to ensure nature is accounted for, and mainstreamed, in economic and financial decision-making. 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15BD3AE-CF32-EE4A-B27C-424DD2913A99}"/>
              </a:ext>
            </a:extLst>
          </p:cNvPr>
          <p:cNvSpPr/>
          <p:nvPr/>
        </p:nvSpPr>
        <p:spPr>
          <a:xfrm>
            <a:off x="6212114" y="921301"/>
            <a:ext cx="5181600" cy="151077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lIns="108000" tIns="108000" rIns="108000" bIns="108000">
            <a:spAutoFit/>
          </a:bodyPr>
          <a:lstStyle/>
          <a:p>
            <a:r>
              <a:rPr lang="en-AU" sz="2800" dirty="0"/>
              <a:t>we commit to increase our finance contributions for nature-based solutions through to 2025</a:t>
            </a:r>
            <a:endParaRPr lang="en-US" sz="2800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0228C02-0D33-9E49-99E1-25B90A616409}"/>
              </a:ext>
            </a:extLst>
          </p:cNvPr>
          <p:cNvSpPr/>
          <p:nvPr/>
        </p:nvSpPr>
        <p:spPr>
          <a:xfrm>
            <a:off x="6342745" y="3689930"/>
            <a:ext cx="5181600" cy="224676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AU" sz="2800" dirty="0"/>
              <a:t>…sustainable finance, to drive a nature-positive shift by fully investing in natural capital and embedding consideration of nature-related risk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5870209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</TotalTime>
  <Words>530</Words>
  <Application>Microsoft Office PowerPoint</Application>
  <PresentationFormat>Widescreen</PresentationFormat>
  <Paragraphs>32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Arial</vt:lpstr>
      <vt:lpstr>Arial</vt:lpstr>
      <vt:lpstr>Calibri</vt:lpstr>
      <vt:lpstr>Calibri Light</vt:lpstr>
      <vt:lpstr>Century Gothic</vt:lpstr>
      <vt:lpstr>Open Sans</vt:lpstr>
      <vt:lpstr>Symbol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Global Focus on Nature Based Investment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Carole Sweatman</dc:creator>
  <cp:lastModifiedBy>Sharon Verrall</cp:lastModifiedBy>
  <cp:revision>3</cp:revision>
  <cp:lastPrinted>2021-10-13T23:32:28Z</cp:lastPrinted>
  <dcterms:created xsi:type="dcterms:W3CDTF">2021-10-13T21:29:38Z</dcterms:created>
  <dcterms:modified xsi:type="dcterms:W3CDTF">2021-10-20T03:13:55Z</dcterms:modified>
</cp:coreProperties>
</file>